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notesMasterIdLst>
    <p:notesMasterId r:id="rId31"/>
  </p:notesMasterIdLst>
  <p:sldIdLst>
    <p:sldId id="256" r:id="rId2"/>
    <p:sldId id="257" r:id="rId3"/>
    <p:sldId id="281" r:id="rId4"/>
    <p:sldId id="280" r:id="rId5"/>
    <p:sldId id="266" r:id="rId6"/>
    <p:sldId id="267" r:id="rId7"/>
    <p:sldId id="284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75" r:id="rId21"/>
    <p:sldId id="276" r:id="rId22"/>
    <p:sldId id="277" r:id="rId23"/>
    <p:sldId id="278" r:id="rId24"/>
    <p:sldId id="279" r:id="rId25"/>
    <p:sldId id="258" r:id="rId26"/>
    <p:sldId id="259" r:id="rId27"/>
    <p:sldId id="260" r:id="rId28"/>
    <p:sldId id="283" r:id="rId29"/>
    <p:sldId id="265" r:id="rId3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72" y="10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2C47B-CD6D-4DB6-978F-A1381719D42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64D0C93-1653-465E-885B-D001C380110E}">
      <dgm:prSet phldrT="[Text]"/>
      <dgm:spPr/>
      <dgm:t>
        <a:bodyPr/>
        <a:lstStyle/>
        <a:p>
          <a:r>
            <a:rPr lang="pt-PT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Poder e contexto político</a:t>
          </a:r>
          <a:endParaRPr lang="pt-PT" dirty="0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E86A7FD1-7180-48CD-AF28-F9252FDD98F2}" type="parTrans" cxnId="{B61D82C9-2AC3-4D7D-A534-C2E0280BEAFF}">
      <dgm:prSet/>
      <dgm:spPr/>
      <dgm:t>
        <a:bodyPr/>
        <a:lstStyle/>
        <a:p>
          <a:endParaRPr lang="pt-PT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7DE16190-AA90-4541-8707-C4AAA0709002}" type="sibTrans" cxnId="{B61D82C9-2AC3-4D7D-A534-C2E0280BEAFF}">
      <dgm:prSet/>
      <dgm:spPr/>
      <dgm:t>
        <a:bodyPr/>
        <a:lstStyle/>
        <a:p>
          <a:endParaRPr lang="pt-PT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033DEEC6-C878-451D-8665-40BBF1AA9E72}">
      <dgm:prSet phldrT="[Text]"/>
      <dgm:spPr/>
      <dgm:t>
        <a:bodyPr/>
        <a:lstStyle/>
        <a:p>
          <a:r>
            <a:rPr lang="pt-PT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Cultura</a:t>
          </a:r>
          <a:endParaRPr lang="pt-PT" dirty="0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1D40FB8A-50E2-4F56-A05A-FAB965533421}" type="parTrans" cxnId="{E159081E-E589-40B5-B00E-EB0E077F1D66}">
      <dgm:prSet/>
      <dgm:spPr/>
      <dgm:t>
        <a:bodyPr/>
        <a:lstStyle/>
        <a:p>
          <a:endParaRPr lang="pt-PT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B25673AF-5625-442A-B82E-A64696E01ED2}" type="sibTrans" cxnId="{E159081E-E589-40B5-B00E-EB0E077F1D66}">
      <dgm:prSet/>
      <dgm:spPr/>
      <dgm:t>
        <a:bodyPr/>
        <a:lstStyle/>
        <a:p>
          <a:endParaRPr lang="pt-PT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051483FE-D50F-4215-AC72-CAA53F498476}">
      <dgm:prSet phldrT="[Text]"/>
      <dgm:spPr/>
      <dgm:t>
        <a:bodyPr/>
        <a:lstStyle/>
        <a:p>
          <a:r>
            <a:rPr lang="pt-PT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Agência</a:t>
          </a:r>
          <a:endParaRPr lang="pt-PT" dirty="0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4BD2CBEB-3FF7-4518-94AC-216C0A5DBB4E}" type="parTrans" cxnId="{DA42DC5B-F9D5-4854-BBF6-AEFD9DB4FFCA}">
      <dgm:prSet/>
      <dgm:spPr/>
      <dgm:t>
        <a:bodyPr/>
        <a:lstStyle/>
        <a:p>
          <a:endParaRPr lang="pt-PT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EFE841E0-E966-470F-B41A-92EA9074F84F}" type="sibTrans" cxnId="{DA42DC5B-F9D5-4854-BBF6-AEFD9DB4FFCA}">
      <dgm:prSet/>
      <dgm:spPr/>
      <dgm:t>
        <a:bodyPr/>
        <a:lstStyle/>
        <a:p>
          <a:endParaRPr lang="pt-PT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66CA598F-92CB-4904-A08C-D41ECC2A0CA0}" type="pres">
      <dgm:prSet presAssocID="{E552C47B-CD6D-4DB6-978F-A1381719D42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D6E7BD7-26A1-47B9-B217-B35F1DDCFBEE}" type="pres">
      <dgm:prSet presAssocID="{764D0C93-1653-465E-885B-D001C380110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6F1CAC6-25F9-45EB-B92A-C86DC19C6490}" type="pres">
      <dgm:prSet presAssocID="{764D0C93-1653-465E-885B-D001C380110E}" presName="gear1srcNode" presStyleLbl="node1" presStyleIdx="0" presStyleCnt="3"/>
      <dgm:spPr/>
      <dgm:t>
        <a:bodyPr/>
        <a:lstStyle/>
        <a:p>
          <a:endParaRPr lang="pt-PT"/>
        </a:p>
      </dgm:t>
    </dgm:pt>
    <dgm:pt modelId="{15966923-63A0-4C7D-B5CA-E4C7EB1D19C0}" type="pres">
      <dgm:prSet presAssocID="{764D0C93-1653-465E-885B-D001C380110E}" presName="gear1dstNode" presStyleLbl="node1" presStyleIdx="0" presStyleCnt="3"/>
      <dgm:spPr/>
      <dgm:t>
        <a:bodyPr/>
        <a:lstStyle/>
        <a:p>
          <a:endParaRPr lang="pt-PT"/>
        </a:p>
      </dgm:t>
    </dgm:pt>
    <dgm:pt modelId="{C3E32AEB-FC4E-4B8D-A34B-070B4B82CABA}" type="pres">
      <dgm:prSet presAssocID="{033DEEC6-C878-451D-8665-40BBF1AA9E7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6BA0A6C-8C08-4ECE-AA25-76CEEEFDFDC6}" type="pres">
      <dgm:prSet presAssocID="{033DEEC6-C878-451D-8665-40BBF1AA9E72}" presName="gear2srcNode" presStyleLbl="node1" presStyleIdx="1" presStyleCnt="3"/>
      <dgm:spPr/>
      <dgm:t>
        <a:bodyPr/>
        <a:lstStyle/>
        <a:p>
          <a:endParaRPr lang="pt-PT"/>
        </a:p>
      </dgm:t>
    </dgm:pt>
    <dgm:pt modelId="{2EF63232-3C7D-4C41-BFF9-2FF5628E3C9E}" type="pres">
      <dgm:prSet presAssocID="{033DEEC6-C878-451D-8665-40BBF1AA9E72}" presName="gear2dstNode" presStyleLbl="node1" presStyleIdx="1" presStyleCnt="3"/>
      <dgm:spPr/>
      <dgm:t>
        <a:bodyPr/>
        <a:lstStyle/>
        <a:p>
          <a:endParaRPr lang="pt-PT"/>
        </a:p>
      </dgm:t>
    </dgm:pt>
    <dgm:pt modelId="{FE35D1ED-8831-4580-8B7E-8E9EDA20A42C}" type="pres">
      <dgm:prSet presAssocID="{051483FE-D50F-4215-AC72-CAA53F498476}" presName="gear3" presStyleLbl="node1" presStyleIdx="2" presStyleCnt="3"/>
      <dgm:spPr/>
      <dgm:t>
        <a:bodyPr/>
        <a:lstStyle/>
        <a:p>
          <a:endParaRPr lang="pt-PT"/>
        </a:p>
      </dgm:t>
    </dgm:pt>
    <dgm:pt modelId="{C8A2C849-DE5D-499A-8DE5-2BBFBBB6037F}" type="pres">
      <dgm:prSet presAssocID="{051483FE-D50F-4215-AC72-CAA53F49847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F3F69AA-330A-495D-B3C4-7ABC6844F837}" type="pres">
      <dgm:prSet presAssocID="{051483FE-D50F-4215-AC72-CAA53F498476}" presName="gear3srcNode" presStyleLbl="node1" presStyleIdx="2" presStyleCnt="3"/>
      <dgm:spPr/>
      <dgm:t>
        <a:bodyPr/>
        <a:lstStyle/>
        <a:p>
          <a:endParaRPr lang="pt-PT"/>
        </a:p>
      </dgm:t>
    </dgm:pt>
    <dgm:pt modelId="{B8E961B7-EF41-4535-9AAD-3EE2280D839D}" type="pres">
      <dgm:prSet presAssocID="{051483FE-D50F-4215-AC72-CAA53F498476}" presName="gear3dstNode" presStyleLbl="node1" presStyleIdx="2" presStyleCnt="3"/>
      <dgm:spPr/>
      <dgm:t>
        <a:bodyPr/>
        <a:lstStyle/>
        <a:p>
          <a:endParaRPr lang="pt-PT"/>
        </a:p>
      </dgm:t>
    </dgm:pt>
    <dgm:pt modelId="{BEE72831-3DA9-430A-ABC5-2CDFC7A6F2E2}" type="pres">
      <dgm:prSet presAssocID="{7DE16190-AA90-4541-8707-C4AAA0709002}" presName="connector1" presStyleLbl="sibTrans2D1" presStyleIdx="0" presStyleCnt="3"/>
      <dgm:spPr/>
      <dgm:t>
        <a:bodyPr/>
        <a:lstStyle/>
        <a:p>
          <a:endParaRPr lang="pt-PT"/>
        </a:p>
      </dgm:t>
    </dgm:pt>
    <dgm:pt modelId="{605693A4-35A6-4B14-9DF7-4A90737E1376}" type="pres">
      <dgm:prSet presAssocID="{B25673AF-5625-442A-B82E-A64696E01ED2}" presName="connector2" presStyleLbl="sibTrans2D1" presStyleIdx="1" presStyleCnt="3"/>
      <dgm:spPr/>
      <dgm:t>
        <a:bodyPr/>
        <a:lstStyle/>
        <a:p>
          <a:endParaRPr lang="pt-PT"/>
        </a:p>
      </dgm:t>
    </dgm:pt>
    <dgm:pt modelId="{B3D54EF0-54E1-4F99-831E-1588B291D228}" type="pres">
      <dgm:prSet presAssocID="{EFE841E0-E966-470F-B41A-92EA9074F84F}" presName="connector3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A7940998-305F-4B92-968F-AFDE98DFCAB2}" type="presOf" srcId="{764D0C93-1653-465E-885B-D001C380110E}" destId="{5D6E7BD7-26A1-47B9-B217-B35F1DDCFBEE}" srcOrd="0" destOrd="0" presId="urn:microsoft.com/office/officeart/2005/8/layout/gear1"/>
    <dgm:cxn modelId="{DAE37D75-42C4-4497-AA1A-EF0536938BF0}" type="presOf" srcId="{764D0C93-1653-465E-885B-D001C380110E}" destId="{15966923-63A0-4C7D-B5CA-E4C7EB1D19C0}" srcOrd="2" destOrd="0" presId="urn:microsoft.com/office/officeart/2005/8/layout/gear1"/>
    <dgm:cxn modelId="{95B8D0BD-431F-48A2-8674-1B1DEC10E09C}" type="presOf" srcId="{033DEEC6-C878-451D-8665-40BBF1AA9E72}" destId="{2EF63232-3C7D-4C41-BFF9-2FF5628E3C9E}" srcOrd="2" destOrd="0" presId="urn:microsoft.com/office/officeart/2005/8/layout/gear1"/>
    <dgm:cxn modelId="{545CC719-6D42-4FA3-AC34-0136E60C69E4}" type="presOf" srcId="{764D0C93-1653-465E-885B-D001C380110E}" destId="{A6F1CAC6-25F9-45EB-B92A-C86DC19C6490}" srcOrd="1" destOrd="0" presId="urn:microsoft.com/office/officeart/2005/8/layout/gear1"/>
    <dgm:cxn modelId="{6052254D-4A96-4B86-9191-AE799BDD52A2}" type="presOf" srcId="{033DEEC6-C878-451D-8665-40BBF1AA9E72}" destId="{26BA0A6C-8C08-4ECE-AA25-76CEEEFDFDC6}" srcOrd="1" destOrd="0" presId="urn:microsoft.com/office/officeart/2005/8/layout/gear1"/>
    <dgm:cxn modelId="{B61D82C9-2AC3-4D7D-A534-C2E0280BEAFF}" srcId="{E552C47B-CD6D-4DB6-978F-A1381719D426}" destId="{764D0C93-1653-465E-885B-D001C380110E}" srcOrd="0" destOrd="0" parTransId="{E86A7FD1-7180-48CD-AF28-F9252FDD98F2}" sibTransId="{7DE16190-AA90-4541-8707-C4AAA0709002}"/>
    <dgm:cxn modelId="{71D68E71-6473-4B02-8A63-7AA8B8C4B1E3}" type="presOf" srcId="{051483FE-D50F-4215-AC72-CAA53F498476}" destId="{4F3F69AA-330A-495D-B3C4-7ABC6844F837}" srcOrd="2" destOrd="0" presId="urn:microsoft.com/office/officeart/2005/8/layout/gear1"/>
    <dgm:cxn modelId="{0603CBB3-5BF7-4E1D-A0AD-D82D8F61C9EC}" type="presOf" srcId="{B25673AF-5625-442A-B82E-A64696E01ED2}" destId="{605693A4-35A6-4B14-9DF7-4A90737E1376}" srcOrd="0" destOrd="0" presId="urn:microsoft.com/office/officeart/2005/8/layout/gear1"/>
    <dgm:cxn modelId="{E159081E-E589-40B5-B00E-EB0E077F1D66}" srcId="{E552C47B-CD6D-4DB6-978F-A1381719D426}" destId="{033DEEC6-C878-451D-8665-40BBF1AA9E72}" srcOrd="1" destOrd="0" parTransId="{1D40FB8A-50E2-4F56-A05A-FAB965533421}" sibTransId="{B25673AF-5625-442A-B82E-A64696E01ED2}"/>
    <dgm:cxn modelId="{9DD3BF80-B5D4-49D2-BAB1-12D927331795}" type="presOf" srcId="{EFE841E0-E966-470F-B41A-92EA9074F84F}" destId="{B3D54EF0-54E1-4F99-831E-1588B291D228}" srcOrd="0" destOrd="0" presId="urn:microsoft.com/office/officeart/2005/8/layout/gear1"/>
    <dgm:cxn modelId="{062299F8-0F4D-4D83-8E2C-A88CABAAE48B}" type="presOf" srcId="{033DEEC6-C878-451D-8665-40BBF1AA9E72}" destId="{C3E32AEB-FC4E-4B8D-A34B-070B4B82CABA}" srcOrd="0" destOrd="0" presId="urn:microsoft.com/office/officeart/2005/8/layout/gear1"/>
    <dgm:cxn modelId="{44A56315-86FB-4260-B745-F8EB23C87BCF}" type="presOf" srcId="{051483FE-D50F-4215-AC72-CAA53F498476}" destId="{C8A2C849-DE5D-499A-8DE5-2BBFBBB6037F}" srcOrd="1" destOrd="0" presId="urn:microsoft.com/office/officeart/2005/8/layout/gear1"/>
    <dgm:cxn modelId="{E0A6B815-62C9-4513-812D-6B5B89EED6A8}" type="presOf" srcId="{E552C47B-CD6D-4DB6-978F-A1381719D426}" destId="{66CA598F-92CB-4904-A08C-D41ECC2A0CA0}" srcOrd="0" destOrd="0" presId="urn:microsoft.com/office/officeart/2005/8/layout/gear1"/>
    <dgm:cxn modelId="{23EA4C74-890A-4C7F-94B4-2CA86B408D13}" type="presOf" srcId="{051483FE-D50F-4215-AC72-CAA53F498476}" destId="{FE35D1ED-8831-4580-8B7E-8E9EDA20A42C}" srcOrd="0" destOrd="0" presId="urn:microsoft.com/office/officeart/2005/8/layout/gear1"/>
    <dgm:cxn modelId="{38A79349-4F70-4AD2-8B86-C2EC4571C9D4}" type="presOf" srcId="{051483FE-D50F-4215-AC72-CAA53F498476}" destId="{B8E961B7-EF41-4535-9AAD-3EE2280D839D}" srcOrd="3" destOrd="0" presId="urn:microsoft.com/office/officeart/2005/8/layout/gear1"/>
    <dgm:cxn modelId="{A5D71EEC-2A2C-4773-9A0B-EBA8369412DB}" type="presOf" srcId="{7DE16190-AA90-4541-8707-C4AAA0709002}" destId="{BEE72831-3DA9-430A-ABC5-2CDFC7A6F2E2}" srcOrd="0" destOrd="0" presId="urn:microsoft.com/office/officeart/2005/8/layout/gear1"/>
    <dgm:cxn modelId="{DA42DC5B-F9D5-4854-BBF6-AEFD9DB4FFCA}" srcId="{E552C47B-CD6D-4DB6-978F-A1381719D426}" destId="{051483FE-D50F-4215-AC72-CAA53F498476}" srcOrd="2" destOrd="0" parTransId="{4BD2CBEB-3FF7-4518-94AC-216C0A5DBB4E}" sibTransId="{EFE841E0-E966-470F-B41A-92EA9074F84F}"/>
    <dgm:cxn modelId="{DFB1EC98-8851-46AD-8CA8-A3FE6D11A556}" type="presParOf" srcId="{66CA598F-92CB-4904-A08C-D41ECC2A0CA0}" destId="{5D6E7BD7-26A1-47B9-B217-B35F1DDCFBEE}" srcOrd="0" destOrd="0" presId="urn:microsoft.com/office/officeart/2005/8/layout/gear1"/>
    <dgm:cxn modelId="{3D5D760A-919A-4C7F-BB48-9F18EE88A7B6}" type="presParOf" srcId="{66CA598F-92CB-4904-A08C-D41ECC2A0CA0}" destId="{A6F1CAC6-25F9-45EB-B92A-C86DC19C6490}" srcOrd="1" destOrd="0" presId="urn:microsoft.com/office/officeart/2005/8/layout/gear1"/>
    <dgm:cxn modelId="{78F40D79-0A07-4705-A3BF-BA3479DA6DDC}" type="presParOf" srcId="{66CA598F-92CB-4904-A08C-D41ECC2A0CA0}" destId="{15966923-63A0-4C7D-B5CA-E4C7EB1D19C0}" srcOrd="2" destOrd="0" presId="urn:microsoft.com/office/officeart/2005/8/layout/gear1"/>
    <dgm:cxn modelId="{F35D1A41-BD03-4EA7-A15A-47D93AB07C2E}" type="presParOf" srcId="{66CA598F-92CB-4904-A08C-D41ECC2A0CA0}" destId="{C3E32AEB-FC4E-4B8D-A34B-070B4B82CABA}" srcOrd="3" destOrd="0" presId="urn:microsoft.com/office/officeart/2005/8/layout/gear1"/>
    <dgm:cxn modelId="{2827F252-030F-448E-8962-9559949BD08C}" type="presParOf" srcId="{66CA598F-92CB-4904-A08C-D41ECC2A0CA0}" destId="{26BA0A6C-8C08-4ECE-AA25-76CEEEFDFDC6}" srcOrd="4" destOrd="0" presId="urn:microsoft.com/office/officeart/2005/8/layout/gear1"/>
    <dgm:cxn modelId="{615DA5ED-95DF-4ADD-96F3-F5290AB93F79}" type="presParOf" srcId="{66CA598F-92CB-4904-A08C-D41ECC2A0CA0}" destId="{2EF63232-3C7D-4C41-BFF9-2FF5628E3C9E}" srcOrd="5" destOrd="0" presId="urn:microsoft.com/office/officeart/2005/8/layout/gear1"/>
    <dgm:cxn modelId="{0F5B0322-8AB8-4846-A305-E6EFBB8428ED}" type="presParOf" srcId="{66CA598F-92CB-4904-A08C-D41ECC2A0CA0}" destId="{FE35D1ED-8831-4580-8B7E-8E9EDA20A42C}" srcOrd="6" destOrd="0" presId="urn:microsoft.com/office/officeart/2005/8/layout/gear1"/>
    <dgm:cxn modelId="{EB951F31-5311-41A6-A905-62AA1E8CA63B}" type="presParOf" srcId="{66CA598F-92CB-4904-A08C-D41ECC2A0CA0}" destId="{C8A2C849-DE5D-499A-8DE5-2BBFBBB6037F}" srcOrd="7" destOrd="0" presId="urn:microsoft.com/office/officeart/2005/8/layout/gear1"/>
    <dgm:cxn modelId="{4F56668F-D106-4F15-8A05-CD0C84CAA230}" type="presParOf" srcId="{66CA598F-92CB-4904-A08C-D41ECC2A0CA0}" destId="{4F3F69AA-330A-495D-B3C4-7ABC6844F837}" srcOrd="8" destOrd="0" presId="urn:microsoft.com/office/officeart/2005/8/layout/gear1"/>
    <dgm:cxn modelId="{A1C17890-927D-4050-BB16-C8B0D13BE5A6}" type="presParOf" srcId="{66CA598F-92CB-4904-A08C-D41ECC2A0CA0}" destId="{B8E961B7-EF41-4535-9AAD-3EE2280D839D}" srcOrd="9" destOrd="0" presId="urn:microsoft.com/office/officeart/2005/8/layout/gear1"/>
    <dgm:cxn modelId="{F74A2FE5-D1D3-45FA-87B7-3D6B368824D7}" type="presParOf" srcId="{66CA598F-92CB-4904-A08C-D41ECC2A0CA0}" destId="{BEE72831-3DA9-430A-ABC5-2CDFC7A6F2E2}" srcOrd="10" destOrd="0" presId="urn:microsoft.com/office/officeart/2005/8/layout/gear1"/>
    <dgm:cxn modelId="{FEEC37E6-203C-4541-8096-E26361ADE148}" type="presParOf" srcId="{66CA598F-92CB-4904-A08C-D41ECC2A0CA0}" destId="{605693A4-35A6-4B14-9DF7-4A90737E1376}" srcOrd="11" destOrd="0" presId="urn:microsoft.com/office/officeart/2005/8/layout/gear1"/>
    <dgm:cxn modelId="{EB608976-E7AA-4AAF-B465-0683BB755253}" type="presParOf" srcId="{66CA598F-92CB-4904-A08C-D41ECC2A0CA0}" destId="{B3D54EF0-54E1-4F99-831E-1588B291D22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5E380-A4F5-4AA4-A34A-4199F865DEDB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PT"/>
        </a:p>
      </dgm:t>
    </dgm:pt>
    <dgm:pt modelId="{F7CF8989-E12A-4EF0-A9A2-B9F26614B145}">
      <dgm:prSet phldrT="[Text]" custT="1"/>
      <dgm:spPr/>
      <dgm:t>
        <a:bodyPr/>
        <a:lstStyle/>
        <a:p>
          <a:pPr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A pesquisa foi conduzida entre os anos de 1999 e 2001.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Pesquisa etnográfica</a:t>
          </a:r>
        </a:p>
        <a:p>
          <a:pPr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PT" sz="2000" dirty="0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7285E906-5D84-4151-BDD5-5C1F618667DD}" type="parTrans" cxnId="{83A0E17D-2B22-4DAA-85A7-7E2F1140522C}">
      <dgm:prSet/>
      <dgm:spPr/>
      <dgm:t>
        <a:bodyPr/>
        <a:lstStyle/>
        <a:p>
          <a:pPr algn="ctr">
            <a:lnSpc>
              <a:spcPct val="100000"/>
            </a:lnSpc>
          </a:pPr>
          <a:endParaRPr lang="pt-PT" sz="2000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EBEE9EFF-2A71-422D-80A0-F60DB36F541B}" type="sibTrans" cxnId="{83A0E17D-2B22-4DAA-85A7-7E2F1140522C}">
      <dgm:prSet custT="1"/>
      <dgm:spPr/>
      <dgm:t>
        <a:bodyPr/>
        <a:lstStyle/>
        <a:p>
          <a:pPr algn="ctr">
            <a:lnSpc>
              <a:spcPct val="100000"/>
            </a:lnSpc>
          </a:pPr>
          <a:endParaRPr lang="pt-PT" sz="4000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0556F648-AF6C-474A-9630-1376DC087294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3 fábricas: total de 42 gestores e supervisores jordanos foram regularmente observados e entrevistados.</a:t>
          </a:r>
          <a:endParaRPr lang="pt-PT" sz="2000" dirty="0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51E19495-4652-4F11-9856-93245F30FBDA}" type="parTrans" cxnId="{1BBE7D20-E77D-4AF2-9A46-6404CC3AA710}">
      <dgm:prSet/>
      <dgm:spPr/>
      <dgm:t>
        <a:bodyPr/>
        <a:lstStyle/>
        <a:p>
          <a:pPr algn="ctr">
            <a:lnSpc>
              <a:spcPct val="100000"/>
            </a:lnSpc>
          </a:pPr>
          <a:endParaRPr lang="pt-PT" sz="2000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87C13B2D-F729-4757-828F-7DA103E2F63D}" type="sibTrans" cxnId="{1BBE7D20-E77D-4AF2-9A46-6404CC3AA710}">
      <dgm:prSet custT="1"/>
      <dgm:spPr/>
      <dgm:t>
        <a:bodyPr/>
        <a:lstStyle/>
        <a:p>
          <a:pPr algn="ctr">
            <a:lnSpc>
              <a:spcPct val="100000"/>
            </a:lnSpc>
          </a:pPr>
          <a:endParaRPr lang="pt-PT" sz="2000">
            <a:latin typeface="Droid Sans" pitchFamily="34" charset="0"/>
            <a:ea typeface="Droid Sans" pitchFamily="34" charset="0"/>
            <a:cs typeface="Droid Sans" pitchFamily="34" charset="0"/>
          </a:endParaRPr>
        </a:p>
      </dgm:t>
    </dgm:pt>
    <dgm:pt modelId="{9E742019-E857-464F-9387-80332F2C5474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Observação participante realizada 2/3 vezes por semana na área da loja, durante as reuniões de gestão e encontros sociais.</a:t>
          </a:r>
          <a:endParaRPr lang="pt-PT" sz="2000" dirty="0"/>
        </a:p>
      </dgm:t>
    </dgm:pt>
    <dgm:pt modelId="{C66597C1-E041-486B-B0DB-45448F454609}" type="parTrans" cxnId="{43FFD8B1-407D-4223-ABA5-2D69E7E2C2D3}">
      <dgm:prSet/>
      <dgm:spPr/>
      <dgm:t>
        <a:bodyPr/>
        <a:lstStyle/>
        <a:p>
          <a:pPr algn="ctr">
            <a:lnSpc>
              <a:spcPct val="100000"/>
            </a:lnSpc>
          </a:pPr>
          <a:endParaRPr lang="pt-PT" sz="2000"/>
        </a:p>
      </dgm:t>
    </dgm:pt>
    <dgm:pt modelId="{92181D18-31E6-43E7-991E-7A27C3689546}" type="sibTrans" cxnId="{43FFD8B1-407D-4223-ABA5-2D69E7E2C2D3}">
      <dgm:prSet custT="1"/>
      <dgm:spPr/>
      <dgm:t>
        <a:bodyPr/>
        <a:lstStyle/>
        <a:p>
          <a:pPr algn="ctr">
            <a:lnSpc>
              <a:spcPct val="100000"/>
            </a:lnSpc>
          </a:pPr>
          <a:endParaRPr lang="pt-PT" sz="4000"/>
        </a:p>
      </dgm:t>
    </dgm:pt>
    <dgm:pt modelId="{C5B24D69-33C5-4B50-8219-29C863D9C5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Foram utilizados três idiomas diferentes. Inglês, Hebraico e Árabe.</a:t>
          </a:r>
          <a:endParaRPr lang="pt-PT" sz="2400" dirty="0"/>
        </a:p>
      </dgm:t>
    </dgm:pt>
    <dgm:pt modelId="{5A9A16B1-ECAD-42F2-AB0B-7D5B3F14FC5D}" type="parTrans" cxnId="{9A26A976-00C1-4DC5-B405-43000CB98778}">
      <dgm:prSet/>
      <dgm:spPr/>
      <dgm:t>
        <a:bodyPr/>
        <a:lstStyle/>
        <a:p>
          <a:pPr>
            <a:lnSpc>
              <a:spcPct val="100000"/>
            </a:lnSpc>
          </a:pPr>
          <a:endParaRPr lang="pt-PT" sz="1600"/>
        </a:p>
      </dgm:t>
    </dgm:pt>
    <dgm:pt modelId="{44676C5F-8E9A-45F6-B211-75A846FA8488}" type="sibTrans" cxnId="{9A26A976-00C1-4DC5-B405-43000CB98778}">
      <dgm:prSet/>
      <dgm:spPr/>
      <dgm:t>
        <a:bodyPr/>
        <a:lstStyle/>
        <a:p>
          <a:pPr>
            <a:lnSpc>
              <a:spcPct val="100000"/>
            </a:lnSpc>
          </a:pPr>
          <a:endParaRPr lang="pt-PT" sz="1600"/>
        </a:p>
      </dgm:t>
    </dgm:pt>
    <dgm:pt modelId="{4F45EE54-29BC-4745-A0DC-D0677F459757}" type="pres">
      <dgm:prSet presAssocID="{9D15E380-A4F5-4AA4-A34A-4199F865DE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1F8A160-581D-4E25-BEE3-3FF959400B1D}" type="pres">
      <dgm:prSet presAssocID="{9D15E380-A4F5-4AA4-A34A-4199F865DEDB}" presName="dummyMaxCanvas" presStyleCnt="0">
        <dgm:presLayoutVars/>
      </dgm:prSet>
      <dgm:spPr/>
    </dgm:pt>
    <dgm:pt modelId="{4CB0B04B-24E8-41EC-8959-0A687A32BFAA}" type="pres">
      <dgm:prSet presAssocID="{9D15E380-A4F5-4AA4-A34A-4199F865DED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2EFBD39-5515-48AF-BA1B-E7905C9EF0AB}" type="pres">
      <dgm:prSet presAssocID="{9D15E380-A4F5-4AA4-A34A-4199F865DED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D167FB6-CCC4-4F13-8EE5-5F1100A07F98}" type="pres">
      <dgm:prSet presAssocID="{9D15E380-A4F5-4AA4-A34A-4199F865DED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60A3F8-D1B3-4524-A3EF-E6B41B69400A}" type="pres">
      <dgm:prSet presAssocID="{9D15E380-A4F5-4AA4-A34A-4199F865DED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78944F5-49B1-4A56-BC3B-CF2066DB1424}" type="pres">
      <dgm:prSet presAssocID="{9D15E380-A4F5-4AA4-A34A-4199F865DED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5BB3593-EEE5-4126-BBAB-8553AAEECC77}" type="pres">
      <dgm:prSet presAssocID="{9D15E380-A4F5-4AA4-A34A-4199F865DED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E5AF6A7-AA31-4B5E-BB9D-BE1A8C5B9A35}" type="pres">
      <dgm:prSet presAssocID="{9D15E380-A4F5-4AA4-A34A-4199F865DED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B3F4640-2430-46EA-B060-506ECBA6369A}" type="pres">
      <dgm:prSet presAssocID="{9D15E380-A4F5-4AA4-A34A-4199F865DED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DD4127-B1AE-46A8-87E7-505524834252}" type="pres">
      <dgm:prSet presAssocID="{9D15E380-A4F5-4AA4-A34A-4199F865DED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29FC260-2C21-4F53-B51E-82EB9185DAD6}" type="pres">
      <dgm:prSet presAssocID="{9D15E380-A4F5-4AA4-A34A-4199F865DED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F86072F-2B0C-49B6-81F1-1B1D7448BB3B}" type="pres">
      <dgm:prSet presAssocID="{9D15E380-A4F5-4AA4-A34A-4199F865DED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3FFD8B1-407D-4223-ABA5-2D69E7E2C2D3}" srcId="{9D15E380-A4F5-4AA4-A34A-4199F865DEDB}" destId="{9E742019-E857-464F-9387-80332F2C5474}" srcOrd="1" destOrd="0" parTransId="{C66597C1-E041-486B-B0DB-45448F454609}" sibTransId="{92181D18-31E6-43E7-991E-7A27C3689546}"/>
    <dgm:cxn modelId="{BC01BECC-B30C-42CF-847B-29B6CCF44992}" type="presOf" srcId="{9E742019-E857-464F-9387-80332F2C5474}" destId="{92EFBD39-5515-48AF-BA1B-E7905C9EF0AB}" srcOrd="0" destOrd="0" presId="urn:microsoft.com/office/officeart/2005/8/layout/vProcess5"/>
    <dgm:cxn modelId="{74DDD7B5-8955-41BE-BB2A-1BDB609231AD}" type="presOf" srcId="{F7CF8989-E12A-4EF0-A9A2-B9F26614B145}" destId="{4CB0B04B-24E8-41EC-8959-0A687A32BFAA}" srcOrd="0" destOrd="0" presId="urn:microsoft.com/office/officeart/2005/8/layout/vProcess5"/>
    <dgm:cxn modelId="{1BBE7D20-E77D-4AF2-9A46-6404CC3AA710}" srcId="{9D15E380-A4F5-4AA4-A34A-4199F865DEDB}" destId="{0556F648-AF6C-474A-9630-1376DC087294}" srcOrd="2" destOrd="0" parTransId="{51E19495-4652-4F11-9856-93245F30FBDA}" sibTransId="{87C13B2D-F729-4757-828F-7DA103E2F63D}"/>
    <dgm:cxn modelId="{013D89BF-E0F4-48A7-A7AE-A24A5AD5CB27}" type="presOf" srcId="{F7CF8989-E12A-4EF0-A9A2-B9F26614B145}" destId="{1B3F4640-2430-46EA-B060-506ECBA6369A}" srcOrd="1" destOrd="0" presId="urn:microsoft.com/office/officeart/2005/8/layout/vProcess5"/>
    <dgm:cxn modelId="{BD7FC478-ADBD-4192-B77D-C56213BB07C8}" type="presOf" srcId="{C5B24D69-33C5-4B50-8219-29C863D9C5E0}" destId="{8C60A3F8-D1B3-4524-A3EF-E6B41B69400A}" srcOrd="0" destOrd="0" presId="urn:microsoft.com/office/officeart/2005/8/layout/vProcess5"/>
    <dgm:cxn modelId="{C457F760-B1E6-4CA6-B78D-87532479779C}" type="presOf" srcId="{9E742019-E857-464F-9387-80332F2C5474}" destId="{EFDD4127-B1AE-46A8-87E7-505524834252}" srcOrd="1" destOrd="0" presId="urn:microsoft.com/office/officeart/2005/8/layout/vProcess5"/>
    <dgm:cxn modelId="{83A0E17D-2B22-4DAA-85A7-7E2F1140522C}" srcId="{9D15E380-A4F5-4AA4-A34A-4199F865DEDB}" destId="{F7CF8989-E12A-4EF0-A9A2-B9F26614B145}" srcOrd="0" destOrd="0" parTransId="{7285E906-5D84-4151-BDD5-5C1F618667DD}" sibTransId="{EBEE9EFF-2A71-422D-80A0-F60DB36F541B}"/>
    <dgm:cxn modelId="{7AA1CDA5-FF03-44DB-8C9A-59CFFC088070}" type="presOf" srcId="{0556F648-AF6C-474A-9630-1376DC087294}" destId="{B29FC260-2C21-4F53-B51E-82EB9185DAD6}" srcOrd="1" destOrd="0" presId="urn:microsoft.com/office/officeart/2005/8/layout/vProcess5"/>
    <dgm:cxn modelId="{AD7824DF-0E5A-46CF-914D-C1B568DFAB64}" type="presOf" srcId="{EBEE9EFF-2A71-422D-80A0-F60DB36F541B}" destId="{578944F5-49B1-4A56-BC3B-CF2066DB1424}" srcOrd="0" destOrd="0" presId="urn:microsoft.com/office/officeart/2005/8/layout/vProcess5"/>
    <dgm:cxn modelId="{B5ED7FED-E6A2-4CA7-ABA4-416B990A4558}" type="presOf" srcId="{C5B24D69-33C5-4B50-8219-29C863D9C5E0}" destId="{FF86072F-2B0C-49B6-81F1-1B1D7448BB3B}" srcOrd="1" destOrd="0" presId="urn:microsoft.com/office/officeart/2005/8/layout/vProcess5"/>
    <dgm:cxn modelId="{5264C754-4989-4744-976D-D2CBD08181FE}" type="presOf" srcId="{9D15E380-A4F5-4AA4-A34A-4199F865DEDB}" destId="{4F45EE54-29BC-4745-A0DC-D0677F459757}" srcOrd="0" destOrd="0" presId="urn:microsoft.com/office/officeart/2005/8/layout/vProcess5"/>
    <dgm:cxn modelId="{DB19EA31-4F8A-4F7F-ADA0-A975393999FA}" type="presOf" srcId="{0556F648-AF6C-474A-9630-1376DC087294}" destId="{9D167FB6-CCC4-4F13-8EE5-5F1100A07F98}" srcOrd="0" destOrd="0" presId="urn:microsoft.com/office/officeart/2005/8/layout/vProcess5"/>
    <dgm:cxn modelId="{94AC4382-4233-4A1D-983D-F9BBB7A7B4FA}" type="presOf" srcId="{87C13B2D-F729-4757-828F-7DA103E2F63D}" destId="{FE5AF6A7-AA31-4B5E-BB9D-BE1A8C5B9A35}" srcOrd="0" destOrd="0" presId="urn:microsoft.com/office/officeart/2005/8/layout/vProcess5"/>
    <dgm:cxn modelId="{9A26A976-00C1-4DC5-B405-43000CB98778}" srcId="{9D15E380-A4F5-4AA4-A34A-4199F865DEDB}" destId="{C5B24D69-33C5-4B50-8219-29C863D9C5E0}" srcOrd="3" destOrd="0" parTransId="{5A9A16B1-ECAD-42F2-AB0B-7D5B3F14FC5D}" sibTransId="{44676C5F-8E9A-45F6-B211-75A846FA8488}"/>
    <dgm:cxn modelId="{32DE52CA-77C5-433D-92F3-44541D9DCC9A}" type="presOf" srcId="{92181D18-31E6-43E7-991E-7A27C3689546}" destId="{75BB3593-EEE5-4126-BBAB-8553AAEECC77}" srcOrd="0" destOrd="0" presId="urn:microsoft.com/office/officeart/2005/8/layout/vProcess5"/>
    <dgm:cxn modelId="{B061DFCC-E2AA-43FE-B168-6D1D9CAABDD2}" type="presParOf" srcId="{4F45EE54-29BC-4745-A0DC-D0677F459757}" destId="{61F8A160-581D-4E25-BEE3-3FF959400B1D}" srcOrd="0" destOrd="0" presId="urn:microsoft.com/office/officeart/2005/8/layout/vProcess5"/>
    <dgm:cxn modelId="{79721A6F-70C7-4D08-8D8E-E426413D5E1F}" type="presParOf" srcId="{4F45EE54-29BC-4745-A0DC-D0677F459757}" destId="{4CB0B04B-24E8-41EC-8959-0A687A32BFAA}" srcOrd="1" destOrd="0" presId="urn:microsoft.com/office/officeart/2005/8/layout/vProcess5"/>
    <dgm:cxn modelId="{32611ECF-777C-4058-B1FA-8719631BC184}" type="presParOf" srcId="{4F45EE54-29BC-4745-A0DC-D0677F459757}" destId="{92EFBD39-5515-48AF-BA1B-E7905C9EF0AB}" srcOrd="2" destOrd="0" presId="urn:microsoft.com/office/officeart/2005/8/layout/vProcess5"/>
    <dgm:cxn modelId="{D3C3F94A-CCBF-4B9D-A427-69F454203B0F}" type="presParOf" srcId="{4F45EE54-29BC-4745-A0DC-D0677F459757}" destId="{9D167FB6-CCC4-4F13-8EE5-5F1100A07F98}" srcOrd="3" destOrd="0" presId="urn:microsoft.com/office/officeart/2005/8/layout/vProcess5"/>
    <dgm:cxn modelId="{5EA91B64-A715-4419-BA92-41A3205F595D}" type="presParOf" srcId="{4F45EE54-29BC-4745-A0DC-D0677F459757}" destId="{8C60A3F8-D1B3-4524-A3EF-E6B41B69400A}" srcOrd="4" destOrd="0" presId="urn:microsoft.com/office/officeart/2005/8/layout/vProcess5"/>
    <dgm:cxn modelId="{3D5467DF-FFEC-4820-A2AD-2C322446DDE1}" type="presParOf" srcId="{4F45EE54-29BC-4745-A0DC-D0677F459757}" destId="{578944F5-49B1-4A56-BC3B-CF2066DB1424}" srcOrd="5" destOrd="0" presId="urn:microsoft.com/office/officeart/2005/8/layout/vProcess5"/>
    <dgm:cxn modelId="{BDDD2315-23B6-44E9-8DF4-61B63E4F3AC2}" type="presParOf" srcId="{4F45EE54-29BC-4745-A0DC-D0677F459757}" destId="{75BB3593-EEE5-4126-BBAB-8553AAEECC77}" srcOrd="6" destOrd="0" presId="urn:microsoft.com/office/officeart/2005/8/layout/vProcess5"/>
    <dgm:cxn modelId="{33A0433C-EFD5-427C-9C5E-A980F40CED90}" type="presParOf" srcId="{4F45EE54-29BC-4745-A0DC-D0677F459757}" destId="{FE5AF6A7-AA31-4B5E-BB9D-BE1A8C5B9A35}" srcOrd="7" destOrd="0" presId="urn:microsoft.com/office/officeart/2005/8/layout/vProcess5"/>
    <dgm:cxn modelId="{6C6A8A3C-B7DD-464D-ABB2-69C7E4D5395D}" type="presParOf" srcId="{4F45EE54-29BC-4745-A0DC-D0677F459757}" destId="{1B3F4640-2430-46EA-B060-506ECBA6369A}" srcOrd="8" destOrd="0" presId="urn:microsoft.com/office/officeart/2005/8/layout/vProcess5"/>
    <dgm:cxn modelId="{B4A8E647-78B7-41B2-A466-1E97FAFAC10D}" type="presParOf" srcId="{4F45EE54-29BC-4745-A0DC-D0677F459757}" destId="{EFDD4127-B1AE-46A8-87E7-505524834252}" srcOrd="9" destOrd="0" presId="urn:microsoft.com/office/officeart/2005/8/layout/vProcess5"/>
    <dgm:cxn modelId="{21707F3D-F170-4619-9A17-BF3CD37C19DA}" type="presParOf" srcId="{4F45EE54-29BC-4745-A0DC-D0677F459757}" destId="{B29FC260-2C21-4F53-B51E-82EB9185DAD6}" srcOrd="10" destOrd="0" presId="urn:microsoft.com/office/officeart/2005/8/layout/vProcess5"/>
    <dgm:cxn modelId="{260857C1-E31D-4358-8366-8B14EF554EC6}" type="presParOf" srcId="{4F45EE54-29BC-4745-A0DC-D0677F459757}" destId="{FF86072F-2B0C-49B6-81F1-1B1D7448BB3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9AD072-B97B-4235-92C3-7448656F63E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CEA4AA9-0E55-4F6D-96F8-8D845359CB15}">
      <dgm:prSet phldrT="[Text]" custT="1"/>
      <dgm:spPr/>
      <dgm:t>
        <a:bodyPr/>
        <a:lstStyle/>
        <a:p>
          <a:r>
            <a: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Os jordanos com todos os cargos de chefia na fábrica e os israelitas como assessores;</a:t>
          </a:r>
        </a:p>
      </dgm:t>
    </dgm:pt>
    <dgm:pt modelId="{06A2C0FE-E35E-48EF-A7EE-B786DABBA1E6}" type="parTrans" cxnId="{75143532-3B10-49B2-819C-153BEBDF41FD}">
      <dgm:prSet/>
      <dgm:spPr/>
      <dgm:t>
        <a:bodyPr/>
        <a:lstStyle/>
        <a:p>
          <a:endParaRPr lang="pt-PT" sz="3200"/>
        </a:p>
      </dgm:t>
    </dgm:pt>
    <dgm:pt modelId="{11C6876B-827C-4EC8-B8A0-3A10E87F51E1}" type="sibTrans" cxnId="{75143532-3B10-49B2-819C-153BEBDF41FD}">
      <dgm:prSet/>
      <dgm:spPr/>
      <dgm:t>
        <a:bodyPr/>
        <a:lstStyle/>
        <a:p>
          <a:endParaRPr lang="pt-PT" sz="3200"/>
        </a:p>
      </dgm:t>
    </dgm:pt>
    <dgm:pt modelId="{9E5F8684-136D-4FEA-9C43-2A68562FCB2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Trabalhadoras e supervisoras: jovens mulheres palestinas de aldeias e campos de refugiados</a:t>
          </a:r>
          <a:endParaRPr lang="pt-PT" sz="2000" dirty="0"/>
        </a:p>
      </dgm:t>
    </dgm:pt>
    <dgm:pt modelId="{518DB2A8-B78B-4D20-9FAE-F78F5B836279}" type="parTrans" cxnId="{CE04905E-CD6C-4234-BA60-F377335B1363}">
      <dgm:prSet/>
      <dgm:spPr/>
      <dgm:t>
        <a:bodyPr/>
        <a:lstStyle/>
        <a:p>
          <a:endParaRPr lang="pt-PT" sz="3200"/>
        </a:p>
      </dgm:t>
    </dgm:pt>
    <dgm:pt modelId="{D9F5AC52-8691-44FD-85F3-D50D7DE91457}" type="sibTrans" cxnId="{CE04905E-CD6C-4234-BA60-F377335B1363}">
      <dgm:prSet/>
      <dgm:spPr/>
      <dgm:t>
        <a:bodyPr/>
        <a:lstStyle/>
        <a:p>
          <a:endParaRPr lang="pt-PT" sz="3200"/>
        </a:p>
      </dgm:t>
    </dgm:pt>
    <dgm:pt modelId="{1ACFB69E-F31E-43ED-B9B6-7EE2F034BCD5}">
      <dgm:prSet phldrT="[Text]" custT="1"/>
      <dgm:spPr/>
      <dgm:t>
        <a:bodyPr/>
        <a:lstStyle/>
        <a:p>
          <a:r>
            <a: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Costureiras: mulheres solteiras no primeiro trabalho;</a:t>
          </a:r>
          <a:endParaRPr lang="pt-PT" sz="2000" dirty="0"/>
        </a:p>
      </dgm:t>
    </dgm:pt>
    <dgm:pt modelId="{68DB8B1F-7514-4713-AD5A-47C3E97B4646}" type="parTrans" cxnId="{D03560B5-54C4-4E90-8BC9-4D655C0031DC}">
      <dgm:prSet/>
      <dgm:spPr/>
      <dgm:t>
        <a:bodyPr/>
        <a:lstStyle/>
        <a:p>
          <a:endParaRPr lang="pt-PT" sz="3200"/>
        </a:p>
      </dgm:t>
    </dgm:pt>
    <dgm:pt modelId="{A9BC5BD5-DA0D-4543-8A8B-EAB3314CA60B}" type="sibTrans" cxnId="{D03560B5-54C4-4E90-8BC9-4D655C0031DC}">
      <dgm:prSet/>
      <dgm:spPr/>
      <dgm:t>
        <a:bodyPr/>
        <a:lstStyle/>
        <a:p>
          <a:endParaRPr lang="pt-PT" sz="3200"/>
        </a:p>
      </dgm:t>
    </dgm:pt>
    <dgm:pt modelId="{FA04361B-D652-42A9-8F1E-D1C1FD79ADCA}">
      <dgm:prSet phldrT="[Text]" custT="1"/>
      <dgm:spPr/>
      <dgm:t>
        <a:bodyPr/>
        <a:lstStyle/>
        <a:p>
          <a:r>
            <a: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Supervisoras: mulheres casadas</a:t>
          </a:r>
          <a:endParaRPr lang="pt-PT" sz="2000" dirty="0"/>
        </a:p>
      </dgm:t>
    </dgm:pt>
    <dgm:pt modelId="{E82B471B-D2B9-4D06-954F-8F47D479FFD1}" type="parTrans" cxnId="{C27784C1-7A51-48FE-B55A-6B8864B41F61}">
      <dgm:prSet/>
      <dgm:spPr/>
      <dgm:t>
        <a:bodyPr/>
        <a:lstStyle/>
        <a:p>
          <a:endParaRPr lang="pt-PT" sz="3200"/>
        </a:p>
      </dgm:t>
    </dgm:pt>
    <dgm:pt modelId="{D0D67299-F577-42F3-A4A7-44B8C0386673}" type="sibTrans" cxnId="{C27784C1-7A51-48FE-B55A-6B8864B41F61}">
      <dgm:prSet/>
      <dgm:spPr/>
      <dgm:t>
        <a:bodyPr/>
        <a:lstStyle/>
        <a:p>
          <a:endParaRPr lang="pt-PT" sz="3200"/>
        </a:p>
      </dgm:t>
    </dgm:pt>
    <dgm:pt modelId="{F43F17CF-A21D-45AE-9D94-854C85C596EB}">
      <dgm:prSet phldrT="[Text]" custT="1"/>
      <dgm:spPr/>
      <dgm:t>
        <a:bodyPr/>
        <a:lstStyle/>
        <a:p>
          <a:r>
            <a: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Gestores: homens Árabes de origem palestina</a:t>
          </a:r>
          <a:endParaRPr lang="pt-PT" sz="2000" dirty="0"/>
        </a:p>
      </dgm:t>
    </dgm:pt>
    <dgm:pt modelId="{18B0E8E9-0B8D-4572-9664-B74F597A6BEF}" type="parTrans" cxnId="{5FB7D0DD-C43B-4431-8CD3-5DAF82DC8BC0}">
      <dgm:prSet/>
      <dgm:spPr/>
      <dgm:t>
        <a:bodyPr/>
        <a:lstStyle/>
        <a:p>
          <a:endParaRPr lang="pt-PT" sz="3200"/>
        </a:p>
      </dgm:t>
    </dgm:pt>
    <dgm:pt modelId="{76CCCF0C-17C0-4C90-A217-BC09F09269A1}" type="sibTrans" cxnId="{5FB7D0DD-C43B-4431-8CD3-5DAF82DC8BC0}">
      <dgm:prSet/>
      <dgm:spPr/>
      <dgm:t>
        <a:bodyPr/>
        <a:lstStyle/>
        <a:p>
          <a:endParaRPr lang="pt-PT" sz="3200"/>
        </a:p>
      </dgm:t>
    </dgm:pt>
    <dgm:pt modelId="{ABCBBC53-5F0F-4022-9516-480EF2EF3873}">
      <dgm:prSet phldrT="[Text]" custT="1"/>
      <dgm:spPr/>
      <dgm:t>
        <a:bodyPr/>
        <a:lstStyle/>
        <a:p>
          <a:r>
            <a: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Parceria entre uma </a:t>
          </a:r>
          <a:r>
            <a:rPr lang="pt-PT" sz="2000" i="1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holding </a:t>
          </a:r>
          <a:r>
            <a: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 jordana (49%) e GlobeWear (51%);</a:t>
          </a:r>
          <a:endParaRPr lang="pt-PT" sz="2000" dirty="0"/>
        </a:p>
      </dgm:t>
    </dgm:pt>
    <dgm:pt modelId="{AA0E5F0B-8840-4662-886C-EAF1C19A8187}" type="parTrans" cxnId="{5A5E5869-BEA9-4FFE-83D2-306A15BF7A60}">
      <dgm:prSet/>
      <dgm:spPr/>
      <dgm:t>
        <a:bodyPr/>
        <a:lstStyle/>
        <a:p>
          <a:endParaRPr lang="pt-PT" sz="3200"/>
        </a:p>
      </dgm:t>
    </dgm:pt>
    <dgm:pt modelId="{53A8E81A-0DAC-4B52-B402-2A6A89AD7D12}" type="sibTrans" cxnId="{5A5E5869-BEA9-4FFE-83D2-306A15BF7A60}">
      <dgm:prSet/>
      <dgm:spPr/>
      <dgm:t>
        <a:bodyPr/>
        <a:lstStyle/>
        <a:p>
          <a:endParaRPr lang="pt-PT" sz="3200"/>
        </a:p>
      </dgm:t>
    </dgm:pt>
    <dgm:pt modelId="{69C495A6-2221-42B0-ABC6-9C536D8830A4}" type="pres">
      <dgm:prSet presAssocID="{879AD072-B97B-4235-92C3-7448656F63EC}" presName="compositeShape" presStyleCnt="0">
        <dgm:presLayoutVars>
          <dgm:chMax val="7"/>
          <dgm:dir/>
          <dgm:resizeHandles val="exact"/>
        </dgm:presLayoutVars>
      </dgm:prSet>
      <dgm:spPr/>
    </dgm:pt>
    <dgm:pt modelId="{6CEDAF9B-818B-4A15-871C-CF4C144E98BC}" type="pres">
      <dgm:prSet presAssocID="{4CEA4AA9-0E55-4F6D-96F8-8D845359CB15}" presName="circ1" presStyleLbl="vennNode1" presStyleIdx="0" presStyleCnt="6" custScaleX="25954" custScaleY="19799"/>
      <dgm:spPr/>
      <dgm:t>
        <a:bodyPr/>
        <a:lstStyle/>
        <a:p>
          <a:endParaRPr lang="pt-PT"/>
        </a:p>
      </dgm:t>
    </dgm:pt>
    <dgm:pt modelId="{33623121-D2BD-4E6D-84AB-FC68539A4704}" type="pres">
      <dgm:prSet presAssocID="{4CEA4AA9-0E55-4F6D-96F8-8D845359CB15}" presName="circ1Tx" presStyleLbl="revTx" presStyleIdx="0" presStyleCnt="0" custLinFactNeighborX="0" custLinFactNeighborY="-12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7A83A-2044-45AE-85B4-A732C325AE3D}" type="pres">
      <dgm:prSet presAssocID="{9E5F8684-136D-4FEA-9C43-2A68562FCB2F}" presName="circ2" presStyleLbl="vennNode1" presStyleIdx="1" presStyleCnt="6" custScaleX="14311" custScaleY="30645"/>
      <dgm:spPr/>
    </dgm:pt>
    <dgm:pt modelId="{CCBF6F98-2176-4EF7-A41C-C6BF97CB3B04}" type="pres">
      <dgm:prSet presAssocID="{9E5F8684-136D-4FEA-9C43-2A68562FCB2F}" presName="circ2Tx" presStyleLbl="revTx" presStyleIdx="0" presStyleCnt="0" custScaleY="130892" custLinFactNeighborX="15878" custLinFactNeighborY="-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E3DD8CE-9061-4297-ADB6-DFBAFE904374}" type="pres">
      <dgm:prSet presAssocID="{1ACFB69E-F31E-43ED-B9B6-7EE2F034BCD5}" presName="circ3" presStyleLbl="vennNode1" presStyleIdx="2" presStyleCnt="6" custFlipHor="1" custScaleX="11301" custScaleY="2459"/>
      <dgm:spPr/>
    </dgm:pt>
    <dgm:pt modelId="{7FFAA922-33B8-4ABF-AB33-422C17CB05EF}" type="pres">
      <dgm:prSet presAssocID="{1ACFB69E-F31E-43ED-B9B6-7EE2F034BCD5}" presName="circ3Tx" presStyleLbl="revTx" presStyleIdx="0" presStyleCnt="0" custScaleX="124482" custScaleY="117811" custLinFactNeighborX="7217" custLinFactNeighborY="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C62F9B-C187-4D4F-BEB3-DDA4957D641C}" type="pres">
      <dgm:prSet presAssocID="{FA04361B-D652-42A9-8F1E-D1C1FD79ADCA}" presName="circ4" presStyleLbl="vennNode1" presStyleIdx="3" presStyleCnt="6" custScaleX="39273" custScaleY="8464"/>
      <dgm:spPr/>
    </dgm:pt>
    <dgm:pt modelId="{57566DDE-E6A6-43FC-B61E-24D5286286A7}" type="pres">
      <dgm:prSet presAssocID="{FA04361B-D652-42A9-8F1E-D1C1FD79ADCA}" presName="circ4Tx" presStyleLbl="revTx" presStyleIdx="0" presStyleCnt="0" custScaleX="109837" custScaleY="121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802087-646D-4B71-9F7E-7D05B0B66990}" type="pres">
      <dgm:prSet presAssocID="{F43F17CF-A21D-45AE-9D94-854C85C596EB}" presName="circ5" presStyleLbl="vennNode1" presStyleIdx="4" presStyleCnt="6" custFlipHor="1" custScaleX="16082" custScaleY="55412"/>
      <dgm:spPr/>
    </dgm:pt>
    <dgm:pt modelId="{7E602261-76BD-4F1A-ACF0-6E00FE392F82}" type="pres">
      <dgm:prSet presAssocID="{F43F17CF-A21D-45AE-9D94-854C85C596EB}" presName="circ5Tx" presStyleLbl="revTx" presStyleIdx="0" presStyleCnt="0" custScaleY="119716" custLinFactNeighborX="-22614" custLinFactNeighborY="82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D2F2C30-670F-4EAE-9F78-95B24198DFB8}" type="pres">
      <dgm:prSet presAssocID="{ABCBBC53-5F0F-4022-9516-480EF2EF3873}" presName="circ6" presStyleLbl="vennNode1" presStyleIdx="5" presStyleCnt="6" custFlipHor="1" custScaleX="4813" custScaleY="30645"/>
      <dgm:spPr/>
    </dgm:pt>
    <dgm:pt modelId="{D4DD13D1-2315-456A-ACCF-C3927744DE25}" type="pres">
      <dgm:prSet presAssocID="{ABCBBC53-5F0F-4022-9516-480EF2EF3873}" presName="circ6Tx" presStyleLbl="revTx" presStyleIdx="0" presStyleCnt="0" custLinFactNeighborX="-14916" custLinFactNeighborY="-15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E83D5F9-90AE-499B-B27C-E3831985C6BB}" type="presOf" srcId="{879AD072-B97B-4235-92C3-7448656F63EC}" destId="{69C495A6-2221-42B0-ABC6-9C536D8830A4}" srcOrd="0" destOrd="0" presId="urn:microsoft.com/office/officeart/2005/8/layout/venn1"/>
    <dgm:cxn modelId="{73EDD802-619A-47D2-AA19-9EA89D5F783B}" type="presOf" srcId="{9E5F8684-136D-4FEA-9C43-2A68562FCB2F}" destId="{CCBF6F98-2176-4EF7-A41C-C6BF97CB3B04}" srcOrd="0" destOrd="0" presId="urn:microsoft.com/office/officeart/2005/8/layout/venn1"/>
    <dgm:cxn modelId="{2A73674F-801B-43EC-8F8A-94F3F9A789CF}" type="presOf" srcId="{4CEA4AA9-0E55-4F6D-96F8-8D845359CB15}" destId="{33623121-D2BD-4E6D-84AB-FC68539A4704}" srcOrd="0" destOrd="0" presId="urn:microsoft.com/office/officeart/2005/8/layout/venn1"/>
    <dgm:cxn modelId="{CE04905E-CD6C-4234-BA60-F377335B1363}" srcId="{879AD072-B97B-4235-92C3-7448656F63EC}" destId="{9E5F8684-136D-4FEA-9C43-2A68562FCB2F}" srcOrd="1" destOrd="0" parTransId="{518DB2A8-B78B-4D20-9FAE-F78F5B836279}" sibTransId="{D9F5AC52-8691-44FD-85F3-D50D7DE91457}"/>
    <dgm:cxn modelId="{75143532-3B10-49B2-819C-153BEBDF41FD}" srcId="{879AD072-B97B-4235-92C3-7448656F63EC}" destId="{4CEA4AA9-0E55-4F6D-96F8-8D845359CB15}" srcOrd="0" destOrd="0" parTransId="{06A2C0FE-E35E-48EF-A7EE-B786DABBA1E6}" sibTransId="{11C6876B-827C-4EC8-B8A0-3A10E87F51E1}"/>
    <dgm:cxn modelId="{D03560B5-54C4-4E90-8BC9-4D655C0031DC}" srcId="{879AD072-B97B-4235-92C3-7448656F63EC}" destId="{1ACFB69E-F31E-43ED-B9B6-7EE2F034BCD5}" srcOrd="2" destOrd="0" parTransId="{68DB8B1F-7514-4713-AD5A-47C3E97B4646}" sibTransId="{A9BC5BD5-DA0D-4543-8A8B-EAB3314CA60B}"/>
    <dgm:cxn modelId="{A308750F-E9E6-4D25-A85B-EC86DDD37148}" type="presOf" srcId="{F43F17CF-A21D-45AE-9D94-854C85C596EB}" destId="{7E602261-76BD-4F1A-ACF0-6E00FE392F82}" srcOrd="0" destOrd="0" presId="urn:microsoft.com/office/officeart/2005/8/layout/venn1"/>
    <dgm:cxn modelId="{5A5E5869-BEA9-4FFE-83D2-306A15BF7A60}" srcId="{879AD072-B97B-4235-92C3-7448656F63EC}" destId="{ABCBBC53-5F0F-4022-9516-480EF2EF3873}" srcOrd="5" destOrd="0" parTransId="{AA0E5F0B-8840-4662-886C-EAF1C19A8187}" sibTransId="{53A8E81A-0DAC-4B52-B402-2A6A89AD7D12}"/>
    <dgm:cxn modelId="{3B8E9887-01EB-4258-9F41-3B0B82F15703}" type="presOf" srcId="{ABCBBC53-5F0F-4022-9516-480EF2EF3873}" destId="{D4DD13D1-2315-456A-ACCF-C3927744DE25}" srcOrd="0" destOrd="0" presId="urn:microsoft.com/office/officeart/2005/8/layout/venn1"/>
    <dgm:cxn modelId="{4438E13D-CB3A-4A68-A022-A798D75AC6A1}" type="presOf" srcId="{FA04361B-D652-42A9-8F1E-D1C1FD79ADCA}" destId="{57566DDE-E6A6-43FC-B61E-24D5286286A7}" srcOrd="0" destOrd="0" presId="urn:microsoft.com/office/officeart/2005/8/layout/venn1"/>
    <dgm:cxn modelId="{787EF737-FF4A-4658-843D-5001E7FA6976}" type="presOf" srcId="{1ACFB69E-F31E-43ED-B9B6-7EE2F034BCD5}" destId="{7FFAA922-33B8-4ABF-AB33-422C17CB05EF}" srcOrd="0" destOrd="0" presId="urn:microsoft.com/office/officeart/2005/8/layout/venn1"/>
    <dgm:cxn modelId="{5FB7D0DD-C43B-4431-8CD3-5DAF82DC8BC0}" srcId="{879AD072-B97B-4235-92C3-7448656F63EC}" destId="{F43F17CF-A21D-45AE-9D94-854C85C596EB}" srcOrd="4" destOrd="0" parTransId="{18B0E8E9-0B8D-4572-9664-B74F597A6BEF}" sibTransId="{76CCCF0C-17C0-4C90-A217-BC09F09269A1}"/>
    <dgm:cxn modelId="{C27784C1-7A51-48FE-B55A-6B8864B41F61}" srcId="{879AD072-B97B-4235-92C3-7448656F63EC}" destId="{FA04361B-D652-42A9-8F1E-D1C1FD79ADCA}" srcOrd="3" destOrd="0" parTransId="{E82B471B-D2B9-4D06-954F-8F47D479FFD1}" sibTransId="{D0D67299-F577-42F3-A4A7-44B8C0386673}"/>
    <dgm:cxn modelId="{FCDA9907-88F3-48FF-8A07-B904BCC6BE05}" type="presParOf" srcId="{69C495A6-2221-42B0-ABC6-9C536D8830A4}" destId="{6CEDAF9B-818B-4A15-871C-CF4C144E98BC}" srcOrd="0" destOrd="0" presId="urn:microsoft.com/office/officeart/2005/8/layout/venn1"/>
    <dgm:cxn modelId="{CCDE75FB-1C3A-4AE9-B011-C9298235F616}" type="presParOf" srcId="{69C495A6-2221-42B0-ABC6-9C536D8830A4}" destId="{33623121-D2BD-4E6D-84AB-FC68539A4704}" srcOrd="1" destOrd="0" presId="urn:microsoft.com/office/officeart/2005/8/layout/venn1"/>
    <dgm:cxn modelId="{D64FDBC4-4D48-45CC-AF17-52222C0D7CE1}" type="presParOf" srcId="{69C495A6-2221-42B0-ABC6-9C536D8830A4}" destId="{71D7A83A-2044-45AE-85B4-A732C325AE3D}" srcOrd="2" destOrd="0" presId="urn:microsoft.com/office/officeart/2005/8/layout/venn1"/>
    <dgm:cxn modelId="{7D7BC682-7BAB-47D4-94E4-F9F4307DFE89}" type="presParOf" srcId="{69C495A6-2221-42B0-ABC6-9C536D8830A4}" destId="{CCBF6F98-2176-4EF7-A41C-C6BF97CB3B04}" srcOrd="3" destOrd="0" presId="urn:microsoft.com/office/officeart/2005/8/layout/venn1"/>
    <dgm:cxn modelId="{576CA98D-19B7-4096-B13A-0C9A995B95D1}" type="presParOf" srcId="{69C495A6-2221-42B0-ABC6-9C536D8830A4}" destId="{EE3DD8CE-9061-4297-ADB6-DFBAFE904374}" srcOrd="4" destOrd="0" presId="urn:microsoft.com/office/officeart/2005/8/layout/venn1"/>
    <dgm:cxn modelId="{5D20C125-8451-4DA7-B6C6-6986FBC96C69}" type="presParOf" srcId="{69C495A6-2221-42B0-ABC6-9C536D8830A4}" destId="{7FFAA922-33B8-4ABF-AB33-422C17CB05EF}" srcOrd="5" destOrd="0" presId="urn:microsoft.com/office/officeart/2005/8/layout/venn1"/>
    <dgm:cxn modelId="{9BDAE4B3-9828-4C27-9D64-DC7938F53A84}" type="presParOf" srcId="{69C495A6-2221-42B0-ABC6-9C536D8830A4}" destId="{DAC62F9B-C187-4D4F-BEB3-DDA4957D641C}" srcOrd="6" destOrd="0" presId="urn:microsoft.com/office/officeart/2005/8/layout/venn1"/>
    <dgm:cxn modelId="{360D20B4-A7B1-4595-9EC6-3462E9A53488}" type="presParOf" srcId="{69C495A6-2221-42B0-ABC6-9C536D8830A4}" destId="{57566DDE-E6A6-43FC-B61E-24D5286286A7}" srcOrd="7" destOrd="0" presId="urn:microsoft.com/office/officeart/2005/8/layout/venn1"/>
    <dgm:cxn modelId="{476796F7-58F0-4E66-BEEE-02352FE6B957}" type="presParOf" srcId="{69C495A6-2221-42B0-ABC6-9C536D8830A4}" destId="{74802087-646D-4B71-9F7E-7D05B0B66990}" srcOrd="8" destOrd="0" presId="urn:microsoft.com/office/officeart/2005/8/layout/venn1"/>
    <dgm:cxn modelId="{8B85F913-A7DE-417B-8D16-C37E5D0B9BE1}" type="presParOf" srcId="{69C495A6-2221-42B0-ABC6-9C536D8830A4}" destId="{7E602261-76BD-4F1A-ACF0-6E00FE392F82}" srcOrd="9" destOrd="0" presId="urn:microsoft.com/office/officeart/2005/8/layout/venn1"/>
    <dgm:cxn modelId="{E6972F90-185F-4A55-AC3F-0001B67AFB2C}" type="presParOf" srcId="{69C495A6-2221-42B0-ABC6-9C536D8830A4}" destId="{DD2F2C30-670F-4EAE-9F78-95B24198DFB8}" srcOrd="10" destOrd="0" presId="urn:microsoft.com/office/officeart/2005/8/layout/venn1"/>
    <dgm:cxn modelId="{3301E67B-C7E0-42B6-9FCC-AE82E6BC5083}" type="presParOf" srcId="{69C495A6-2221-42B0-ABC6-9C536D8830A4}" destId="{D4DD13D1-2315-456A-ACCF-C3927744DE25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6E7BD7-26A1-47B9-B217-B35F1DDCFBEE}">
      <dsp:nvSpPr>
        <dsp:cNvPr id="0" name=""/>
        <dsp:cNvSpPr/>
      </dsp:nvSpPr>
      <dsp:spPr>
        <a:xfrm>
          <a:off x="2840377" y="1791372"/>
          <a:ext cx="2189454" cy="218945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Poder e contexto político</a:t>
          </a:r>
          <a:endParaRPr lang="pt-PT" sz="1800" kern="1200" dirty="0">
            <a:latin typeface="Droid Sans" pitchFamily="34" charset="0"/>
            <a:ea typeface="Droid Sans" pitchFamily="34" charset="0"/>
            <a:cs typeface="Droid Sans" pitchFamily="34" charset="0"/>
          </a:endParaRPr>
        </a:p>
      </dsp:txBody>
      <dsp:txXfrm>
        <a:off x="2840377" y="1791372"/>
        <a:ext cx="2189454" cy="2189454"/>
      </dsp:txXfrm>
    </dsp:sp>
    <dsp:sp modelId="{C3E32AEB-FC4E-4B8D-A34B-070B4B82CABA}">
      <dsp:nvSpPr>
        <dsp:cNvPr id="0" name=""/>
        <dsp:cNvSpPr/>
      </dsp:nvSpPr>
      <dsp:spPr>
        <a:xfrm>
          <a:off x="1566513" y="1273864"/>
          <a:ext cx="1592330" cy="159233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Cultura</a:t>
          </a:r>
          <a:endParaRPr lang="pt-PT" sz="1800" kern="1200" dirty="0">
            <a:latin typeface="Droid Sans" pitchFamily="34" charset="0"/>
            <a:ea typeface="Droid Sans" pitchFamily="34" charset="0"/>
            <a:cs typeface="Droid Sans" pitchFamily="34" charset="0"/>
          </a:endParaRPr>
        </a:p>
      </dsp:txBody>
      <dsp:txXfrm>
        <a:off x="1566513" y="1273864"/>
        <a:ext cx="1592330" cy="1592330"/>
      </dsp:txXfrm>
    </dsp:sp>
    <dsp:sp modelId="{FE35D1ED-8831-4580-8B7E-8E9EDA20A42C}">
      <dsp:nvSpPr>
        <dsp:cNvPr id="0" name=""/>
        <dsp:cNvSpPr/>
      </dsp:nvSpPr>
      <dsp:spPr>
        <a:xfrm rot="20700000">
          <a:off x="2458380" y="175318"/>
          <a:ext cx="1560159" cy="156015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Droid Sans" pitchFamily="34" charset="0"/>
              <a:ea typeface="Droid Sans" pitchFamily="34" charset="0"/>
              <a:cs typeface="Droid Sans" pitchFamily="34" charset="0"/>
            </a:rPr>
            <a:t>Agência</a:t>
          </a:r>
          <a:endParaRPr lang="pt-PT" sz="1800" kern="1200" dirty="0">
            <a:latin typeface="Droid Sans" pitchFamily="34" charset="0"/>
            <a:ea typeface="Droid Sans" pitchFamily="34" charset="0"/>
            <a:cs typeface="Droid Sans" pitchFamily="34" charset="0"/>
          </a:endParaRPr>
        </a:p>
      </dsp:txBody>
      <dsp:txXfrm>
        <a:off x="2800569" y="517507"/>
        <a:ext cx="875781" cy="875781"/>
      </dsp:txXfrm>
    </dsp:sp>
    <dsp:sp modelId="{BEE72831-3DA9-430A-ABC5-2CDFC7A6F2E2}">
      <dsp:nvSpPr>
        <dsp:cNvPr id="0" name=""/>
        <dsp:cNvSpPr/>
      </dsp:nvSpPr>
      <dsp:spPr>
        <a:xfrm>
          <a:off x="2669697" y="1462308"/>
          <a:ext cx="2802502" cy="2802502"/>
        </a:xfrm>
        <a:prstGeom prst="circularArrow">
          <a:avLst>
            <a:gd name="adj1" fmla="val 4687"/>
            <a:gd name="adj2" fmla="val 299029"/>
            <a:gd name="adj3" fmla="val 2510971"/>
            <a:gd name="adj4" fmla="val 1587251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693A4-35A6-4B14-9DF7-4A90737E1376}">
      <dsp:nvSpPr>
        <dsp:cNvPr id="0" name=""/>
        <dsp:cNvSpPr/>
      </dsp:nvSpPr>
      <dsp:spPr>
        <a:xfrm>
          <a:off x="1284514" y="922458"/>
          <a:ext cx="2036193" cy="20361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54EF0-54E1-4F99-831E-1588B291D228}">
      <dsp:nvSpPr>
        <dsp:cNvPr id="0" name=""/>
        <dsp:cNvSpPr/>
      </dsp:nvSpPr>
      <dsp:spPr>
        <a:xfrm>
          <a:off x="2097499" y="-165498"/>
          <a:ext cx="2195426" cy="219542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E1C16E-980F-4C12-8E72-3DFEA8076DF6}" type="datetimeFigureOut">
              <a:rPr lang="pt-PT"/>
              <a:pPr>
                <a:defRPr/>
              </a:pPr>
              <a:t>26-04-2016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328C45-8C80-41DE-B583-403E407622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358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1B81EE-4F13-4176-BA22-14364F72D3E2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 noChangeArrowheads="1"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/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CB00-72E1-4CF8-A52A-F53A8DE4A712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E47C-5A77-43FC-94D7-477D330CC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B1BA-B7B3-4873-BD3F-247843ADCD5E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AE201-861E-4789-8002-3927A6867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6025-0A2E-45DD-96BD-1B83552B538F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E3C2-11F7-46C9-BA27-E96816B63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E250-D594-42B4-8BAA-ABAB346B545D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04DF2-B90E-42E6-8B8D-C9839847BF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87791-D10F-42DD-B606-775AC11A3844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8B34-0C84-49C4-93EE-9B2CA5823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2894-81C6-40B2-928C-894DA04B5A54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062E-D0BC-4EFC-BC60-03F8D90F6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EC7B-C8AB-4697-AE42-0D8B1C415C5F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E112-FD5B-4A40-ADDF-A7EACC250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2253-B727-418F-8811-EAF156399222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56280-FEA6-4CD3-B3A7-87690D4C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0712-E996-49E7-88B2-C5FCFE0752B5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A0E1-14F5-437D-9C10-887666C610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63DDA-579A-4C7C-AE05-EDF694EC7FA5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9AD85-A664-4204-AF54-3FCAED41EA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36BA-5330-428F-91FC-645A590C1370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112E-76F3-45BD-AF33-3245DBA9E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D3D1-6022-40F1-991A-D351A4872930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8704-B9C5-4E06-BFA3-038CFFE2CD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F873-08BB-4444-A2DA-EC32B5358B3A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7A5C-992E-48D8-B495-8FE702CB0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1D53-8605-4FBC-B3EE-9F8117B48A27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CCDD3-DAAB-401F-814E-E8E89F89A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17AB-4432-4383-9DAB-84BB0B084D4F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F799C-B767-482C-95F8-1232D6955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347B-989C-4C37-AA61-AF0860240DB2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09EEF-74D0-42C0-8CE1-2C7CA94E1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153A-7A79-441D-81C5-763510F946F0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1E41-3044-4639-8C21-62B640A36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 noChangeArrowheads="1"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/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90E7610-DFCC-4AA9-AD9A-3BCE3D7D58A5}" type="datetime1">
              <a:rPr lang="en-US"/>
              <a:pPr>
                <a:defRPr/>
              </a:pPr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F7640F1-37E0-481A-8426-8F8F4A218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905" r:id="rId12"/>
    <p:sldLayoutId id="2147483899" r:id="rId13"/>
    <p:sldLayoutId id="2147483906" r:id="rId14"/>
    <p:sldLayoutId id="2147483900" r:id="rId15"/>
    <p:sldLayoutId id="2147483901" r:id="rId16"/>
    <p:sldLayoutId id="2147483902" r:id="rId17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8D1515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/>
          <p:nvPr/>
        </p:nvSpPr>
        <p:spPr>
          <a:xfrm>
            <a:off x="6575425" y="5859463"/>
            <a:ext cx="4654550" cy="831850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" pitchFamily="34" charset="0"/>
                <a:ea typeface="Droid Sans" pitchFamily="34" charset="0"/>
                <a:cs typeface="Droid Sans" pitchFamily="34" charset="0"/>
              </a:rPr>
              <a:t>Mestrado em Gestão de Recursos Humanos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roid Sans" pitchFamily="34" charset="0"/>
                <a:ea typeface="Droid Sans" pitchFamily="34" charset="0"/>
                <a:cs typeface="Droid Sans" pitchFamily="34" charset="0"/>
              </a:rPr>
              <a:t>Unidade Curricular</a:t>
            </a:r>
            <a:r>
              <a:rPr lang="pt-PT" sz="1600" b="1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Gestão de Equipas    Turma S43</a:t>
            </a:r>
          </a:p>
        </p:txBody>
      </p:sp>
      <p:sp>
        <p:nvSpPr>
          <p:cNvPr id="6147" name="CaixaDeTexto 4"/>
          <p:cNvSpPr txBox="1">
            <a:spLocks noChangeArrowheads="1"/>
          </p:cNvSpPr>
          <p:nvPr/>
        </p:nvSpPr>
        <p:spPr bwMode="auto">
          <a:xfrm>
            <a:off x="7477125" y="3509963"/>
            <a:ext cx="22939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PT" sz="1400" b="1">
                <a:latin typeface="Droid Sans" pitchFamily="34" charset="0"/>
                <a:cs typeface="Droid Sans" pitchFamily="34" charset="0"/>
              </a:rPr>
              <a:t>Discentes:</a:t>
            </a:r>
          </a:p>
          <a:p>
            <a:r>
              <a:rPr lang="pt-PT" sz="1400">
                <a:latin typeface="Droid Sans" pitchFamily="34" charset="0"/>
                <a:cs typeface="Droid Sans" pitchFamily="34" charset="0"/>
              </a:rPr>
              <a:t>Abreu, José 46563</a:t>
            </a:r>
          </a:p>
          <a:p>
            <a:r>
              <a:rPr lang="pt-PT" sz="1400">
                <a:latin typeface="Droid Sans" pitchFamily="34" charset="0"/>
                <a:cs typeface="Droid Sans" pitchFamily="34" charset="0"/>
              </a:rPr>
              <a:t>Gonçalves, Susana 46000</a:t>
            </a:r>
          </a:p>
          <a:p>
            <a:r>
              <a:rPr lang="pt-PT" sz="1400">
                <a:latin typeface="Droid Sans" pitchFamily="34" charset="0"/>
                <a:cs typeface="Droid Sans" pitchFamily="34" charset="0"/>
              </a:rPr>
              <a:t>Mesquita, Maria 45990</a:t>
            </a:r>
          </a:p>
          <a:p>
            <a:r>
              <a:rPr lang="pt-PT" sz="1400">
                <a:latin typeface="Droid Sans" pitchFamily="34" charset="0"/>
                <a:cs typeface="Droid Sans" pitchFamily="34" charset="0"/>
              </a:rPr>
              <a:t>Teixeira, Sandra 46276</a:t>
            </a:r>
          </a:p>
        </p:txBody>
      </p:sp>
      <p:sp>
        <p:nvSpPr>
          <p:cNvPr id="6148" name="CaixaDeTexto 5"/>
          <p:cNvSpPr txBox="1">
            <a:spLocks noChangeArrowheads="1"/>
          </p:cNvSpPr>
          <p:nvPr/>
        </p:nvSpPr>
        <p:spPr bwMode="auto">
          <a:xfrm>
            <a:off x="2974975" y="3635375"/>
            <a:ext cx="46751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PT" sz="1400" b="1">
                <a:latin typeface="Droid Sans" pitchFamily="34" charset="0"/>
                <a:cs typeface="Droid Sans" pitchFamily="34" charset="0"/>
              </a:rPr>
              <a:t>Docente:</a:t>
            </a:r>
          </a:p>
          <a:p>
            <a:r>
              <a:rPr lang="pt-PT" sz="1400">
                <a:latin typeface="Droid Sans" pitchFamily="34" charset="0"/>
                <a:cs typeface="Droid Sans" pitchFamily="34" charset="0"/>
              </a:rPr>
              <a:t>Professora Doutora Sofia Bento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73300" y="222250"/>
            <a:ext cx="8321675" cy="29733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 b="1" kern="0">
                <a:solidFill>
                  <a:srgbClr val="7F7F7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Repertoires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</a:t>
            </a:r>
            <a:r>
              <a:rPr lang="pt-PT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of</a:t>
            </a:r>
            <a:r>
              <a:rPr lang="pt-PT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Trust: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</a:t>
            </a:r>
            <a:r>
              <a:rPr lang="pt-PT" sz="20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Practice</a:t>
            </a:r>
            <a:r>
              <a:rPr lang="pt-PT" sz="2000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</a:t>
            </a:r>
            <a:r>
              <a:rPr lang="pt-PT" sz="20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of</a:t>
            </a:r>
            <a:r>
              <a:rPr lang="pt-PT" sz="2000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Trust in a </a:t>
            </a:r>
            <a:r>
              <a:rPr lang="pt-PT" sz="20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Multinational</a:t>
            </a:r>
            <a:r>
              <a:rPr lang="pt-PT" sz="2000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</a:t>
            </a:r>
            <a:r>
              <a:rPr lang="pt-PT" sz="20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Organization</a:t>
            </a:r>
            <a:r>
              <a:rPr lang="pt-PT" sz="2000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</a:t>
            </a:r>
            <a:r>
              <a:rPr lang="pt-PT" sz="20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amid</a:t>
            </a:r>
            <a:r>
              <a:rPr lang="pt-PT" sz="2000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</a:t>
            </a:r>
            <a:r>
              <a:rPr lang="pt-PT" sz="20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Political</a:t>
            </a:r>
            <a:r>
              <a:rPr lang="pt-PT" sz="2000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</a:t>
            </a:r>
            <a:r>
              <a:rPr lang="pt-PT" sz="20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Conflict</a:t>
            </a:r>
            <a:endParaRPr lang="pt-PT" sz="2000" dirty="0" smtClean="0">
              <a:solidFill>
                <a:schemeClr val="bg2">
                  <a:lumMod val="50000"/>
                </a:schemeClr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Nissim</a:t>
            </a:r>
            <a:r>
              <a:rPr lang="pt-PT" sz="1600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</a:t>
            </a:r>
            <a:r>
              <a:rPr lang="pt-PT" sz="16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Mizrachi</a:t>
            </a:r>
            <a:r>
              <a:rPr lang="pt-PT" sz="1600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, Israel </a:t>
            </a:r>
            <a:r>
              <a:rPr lang="pt-PT" sz="16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Drori</a:t>
            </a:r>
            <a:r>
              <a:rPr lang="pt-PT" sz="1600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</a:t>
            </a:r>
            <a:r>
              <a:rPr lang="pt-PT" sz="16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and</a:t>
            </a:r>
            <a:r>
              <a:rPr lang="pt-PT" sz="1600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</a:t>
            </a:r>
            <a:r>
              <a:rPr lang="pt-PT" sz="16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Reenr</a:t>
            </a:r>
            <a:r>
              <a:rPr lang="pt-PT" sz="1600" dirty="0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R. </a:t>
            </a:r>
            <a:r>
              <a:rPr lang="pt-PT" sz="1600" dirty="0" err="1" smtClean="0">
                <a:solidFill>
                  <a:schemeClr val="bg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Anspach</a:t>
            </a:r>
            <a:r>
              <a:rPr lang="pt-PT" sz="2400" dirty="0" smtClean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 </a:t>
            </a:r>
            <a:endParaRPr lang="pt-PT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pic>
        <p:nvPicPr>
          <p:cNvPr id="6150" name="Picture 2" descr="http://pascal.iseg.utl.pt/~uece/images/Logotipo_ISEG.png"/>
          <p:cNvPicPr>
            <a:picLocks noChangeAspect="1" noChangeArrowheads="1"/>
          </p:cNvPicPr>
          <p:nvPr/>
        </p:nvPicPr>
        <p:blipFill>
          <a:blip r:embed="rId3"/>
          <a:srcRect r="65260"/>
          <a:stretch>
            <a:fillRect/>
          </a:stretch>
        </p:blipFill>
        <p:spPr bwMode="auto">
          <a:xfrm>
            <a:off x="10874375" y="50800"/>
            <a:ext cx="120967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423BE6-D371-4701-8E6B-630CD7AA61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484313" y="354013"/>
            <a:ext cx="10018712" cy="865187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	Poder – algumas notas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25600" y="820738"/>
            <a:ext cx="10018713" cy="5638800"/>
          </a:xfrm>
        </p:spPr>
        <p:txBody>
          <a:bodyPr rtlCol="0">
            <a:normAutofit/>
          </a:bodyPr>
          <a:lstStyle/>
          <a:p>
            <a:pPr algn="just" fontAlgn="auto">
              <a:buClrTx/>
              <a:buSzPct val="100000"/>
              <a:buFont typeface="Wingdings" pitchFamily="2" charset="2"/>
              <a:buChar char="§"/>
              <a:defRPr/>
            </a:pPr>
            <a:r>
              <a:rPr lang="pt-PT" sz="18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Existem três  formas em que as estratégias de confiança se podem situar numa estrutura de poder desigual.</a:t>
            </a:r>
          </a:p>
          <a:p>
            <a:pPr lvl="1" algn="just" fontAlgn="auto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t-PT" sz="18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A escolha da estratégia depende dos recursos que o individuo tem disponíveis.</a:t>
            </a:r>
          </a:p>
          <a:p>
            <a:pPr lvl="1" algn="just" fontAlgn="auto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t-PT" sz="18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As estratégias e formas de confiança possuem significados políticos e consequências.</a:t>
            </a:r>
          </a:p>
          <a:p>
            <a:pPr lvl="1" algn="just" fontAlgn="auto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pt-PT" sz="18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A relação entre confiança e controlo é contextual, emergente e </a:t>
            </a:r>
            <a:r>
              <a:rPr lang="pt-PT" sz="18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localizada.</a:t>
            </a:r>
          </a:p>
          <a:p>
            <a:pPr marL="457200" lvl="1" indent="0" algn="just" fontAlgn="auto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pt-PT" sz="1800" dirty="0" smtClean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buClrTx/>
              <a:buSzPct val="100000"/>
              <a:buFont typeface="Wingdings" pitchFamily="2" charset="2"/>
              <a:buChar char="§"/>
              <a:defRPr/>
            </a:pPr>
            <a:r>
              <a:rPr lang="pt-PT" sz="18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Este reportório aborda a confiança e o controlo como ortogonais. Tanto a confiança como o controlo são parte de um reportório cultural e ambos ocorrem em relações assimétricas e de igual </a:t>
            </a:r>
            <a:r>
              <a:rPr lang="pt-PT" sz="1800" i="1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status.</a:t>
            </a:r>
          </a:p>
          <a:p>
            <a:pPr marL="0" indent="0" algn="just" fontAlgn="auto">
              <a:buClrTx/>
              <a:buSzPct val="100000"/>
              <a:buFont typeface="Wingdings" pitchFamily="2" charset="2"/>
              <a:buChar char="§"/>
              <a:defRPr/>
            </a:pPr>
            <a:endParaRPr lang="pt-PT" sz="18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buClrTx/>
              <a:buSzPct val="100000"/>
              <a:buFont typeface="Wingdings" pitchFamily="2" charset="2"/>
              <a:buChar char="§"/>
              <a:defRPr/>
            </a:pPr>
            <a:r>
              <a:rPr lang="pt-PT" sz="18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Em vez de assumir </a:t>
            </a:r>
            <a:r>
              <a:rPr lang="pt-PT" sz="1800" i="1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a priori</a:t>
            </a:r>
            <a:r>
              <a:rPr lang="pt-PT" sz="18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 que a confiança e o controlo variam diretamente ou inversamente, os autores veem-nos como conceitos cujo significado ainda está para ser explorado empiricamente</a:t>
            </a:r>
            <a:r>
              <a:rPr lang="pt-PT" sz="18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.</a:t>
            </a:r>
            <a:endParaRPr lang="pt-PT" sz="1800" dirty="0" smtClean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14340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C27154-E6ED-43AF-88E3-551C1BE56A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1476375" y="174625"/>
            <a:ext cx="10018713" cy="990600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Metodologia</a:t>
            </a:r>
          </a:p>
        </p:txBody>
      </p:sp>
      <p:sp>
        <p:nvSpPr>
          <p:cNvPr id="15363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5CB890-02DF-42BE-BB62-FC7DEF9F0A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743675" y="999752"/>
          <a:ext cx="9204411" cy="562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1550988" y="182563"/>
            <a:ext cx="10018712" cy="990600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GlobeWear – algumas notas</a:t>
            </a:r>
          </a:p>
        </p:txBody>
      </p:sp>
      <p:sp>
        <p:nvSpPr>
          <p:cNvPr id="16387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575093-B008-474C-A8B5-E3FFB54C29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2668588" y="1144588"/>
            <a:ext cx="7472362" cy="52816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Multinacional, fábrica têxtil, com 2.500 trabalhadores;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Produz vestuário de alta qualidade, para marcas como Ralph Lauren e Calvin Klein;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Em meados da década de 1990 marcou uma mudança radical no mercado competitivo global como mão de obra intensiva, pouco qualificada, a competir com os baixos salários do Extremo Oriente.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104900" y="971550"/>
            <a:ext cx="10487025" cy="5562600"/>
            <a:chOff x="1143000" y="1066800"/>
            <a:chExt cx="10487025" cy="5562600"/>
          </a:xfrm>
        </p:grpSpPr>
        <p:pic>
          <p:nvPicPr>
            <p:cNvPr id="16390" name="Picture 6" descr="globewea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3000" y="2057400"/>
              <a:ext cx="1048702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TextBox 7"/>
            <p:cNvSpPr txBox="1">
              <a:spLocks noChangeArrowheads="1"/>
            </p:cNvSpPr>
            <p:nvPr/>
          </p:nvSpPr>
          <p:spPr bwMode="auto">
            <a:xfrm>
              <a:off x="1838325" y="1066800"/>
              <a:ext cx="9429750" cy="12003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pt-PT" b="1">
                <a:latin typeface="Droid Sans" pitchFamily="34" charset="0"/>
                <a:cs typeface="Droid Sans" pitchFamily="34" charset="0"/>
              </a:endParaRPr>
            </a:p>
            <a:p>
              <a:pPr algn="ctr"/>
              <a:r>
                <a:rPr lang="pt-PT" b="1">
                  <a:latin typeface="Droid Sans" pitchFamily="34" charset="0"/>
                  <a:cs typeface="Droid Sans" pitchFamily="34" charset="0"/>
                </a:rPr>
                <a:t>Além da sede em Israel e a fábrica na Jordânia tem instalações no Egito, China, Tailândia, Romênia, Bulgária e El Salvador. </a:t>
              </a:r>
            </a:p>
            <a:p>
              <a:pPr algn="ctr"/>
              <a:endParaRPr lang="pt-PT" b="1">
                <a:latin typeface="Droid Sans" pitchFamily="34" charset="0"/>
                <a:cs typeface="Droid San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1484313" y="182563"/>
            <a:ext cx="10018712" cy="990600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GlobeWear – algumas notas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17663" y="1727200"/>
            <a:ext cx="10020300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Expandiu para a Europa Oriental e </a:t>
            </a:r>
            <a:r>
              <a:rPr lang="pt-PT" sz="2400" b="1" dirty="0">
                <a:solidFill>
                  <a:schemeClr val="accent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reformulou a sua estratégia </a:t>
            </a: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de negócios.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b="1" dirty="0">
                <a:solidFill>
                  <a:schemeClr val="accent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Mudanças geopolíticas no Médio Oriente</a:t>
            </a: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, em particular os tratados de paz com Egito e Jordânia, criaram novas oportunidades para a empresa realocar as suas instalações de produção.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b="1" dirty="0">
                <a:solidFill>
                  <a:schemeClr val="accent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A disponibilidade de mão de obra feminina na Jordânia e Egito</a:t>
            </a: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, 10 vezes mais barata do que em Israel, foi particularmente atraente.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17412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6B1C0D-D4B7-4BF0-8208-69B61E2E22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33550" y="1019175"/>
            <a:ext cx="9848850" cy="5667375"/>
            <a:chOff x="1733550" y="1009650"/>
            <a:chExt cx="9848850" cy="5667374"/>
          </a:xfrm>
        </p:grpSpPr>
        <p:pic>
          <p:nvPicPr>
            <p:cNvPr id="17414" name="Picture 4" descr="issrael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3550" y="1200150"/>
              <a:ext cx="9848850" cy="5476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TextBox 5"/>
            <p:cNvSpPr txBox="1">
              <a:spLocks noChangeArrowheads="1"/>
            </p:cNvSpPr>
            <p:nvPr/>
          </p:nvSpPr>
          <p:spPr bwMode="auto">
            <a:xfrm>
              <a:off x="2200275" y="1009650"/>
              <a:ext cx="9086850" cy="11079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PT" sz="2400">
                  <a:latin typeface="Droid Sans" pitchFamily="34" charset="0"/>
                  <a:cs typeface="Droid Sans" pitchFamily="34" charset="0"/>
                </a:rPr>
                <a:t>Além disso, </a:t>
              </a:r>
              <a:r>
                <a:rPr lang="pt-PT" sz="2400" b="1">
                  <a:solidFill>
                    <a:schemeClr val="accent1"/>
                  </a:solidFill>
                  <a:latin typeface="Droid Sans" pitchFamily="34" charset="0"/>
                  <a:cs typeface="Droid Sans" pitchFamily="34" charset="0"/>
                </a:rPr>
                <a:t>a proximidade da Jordânia e da sede </a:t>
              </a:r>
              <a:r>
                <a:rPr lang="pt-PT" sz="2400">
                  <a:latin typeface="Droid Sans" pitchFamily="34" charset="0"/>
                  <a:cs typeface="Droid Sans" pitchFamily="34" charset="0"/>
                </a:rPr>
                <a:t>(no norte de Israel) era um factor facilitador.</a:t>
              </a:r>
            </a:p>
            <a:p>
              <a:endParaRPr lang="pt-PT">
                <a:latin typeface="Corbe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484313" y="134938"/>
            <a:ext cx="10018712" cy="990600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Estrutura Organizacional</a:t>
            </a:r>
          </a:p>
        </p:txBody>
      </p:sp>
      <p:sp>
        <p:nvSpPr>
          <p:cNvPr id="18435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2F6247-9FA9-4676-88EC-163A6E165D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2422524" y="828675"/>
          <a:ext cx="8778875" cy="6029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Vertical Scroll 6"/>
          <p:cNvSpPr/>
          <p:nvPr/>
        </p:nvSpPr>
        <p:spPr>
          <a:xfrm>
            <a:off x="4905375" y="2562225"/>
            <a:ext cx="3409950" cy="26479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GlobeWear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484313" y="182563"/>
            <a:ext cx="10018712" cy="990600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 O processo de Produção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12900" y="1571625"/>
            <a:ext cx="99980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 As matérias primas, são transportadas a partir de Israel, a confeção e a embalagem é concluída na Jordânia e os produtos finais são novamente transportados para Israel para serem expedidos para os clientes da GlobeWear na Europa e nos Estados Unidos.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dirty="0">
              <a:solidFill>
                <a:srgbClr val="222222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solidFill>
                  <a:srgbClr val="222222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Rotinização era visto como o principal motor da eficiência do trabalhador;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solidFill>
                <a:srgbClr val="222222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solidFill>
                <a:srgbClr val="222222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solidFill>
                  <a:srgbClr val="222222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Na Jordânia, a estrutura de gestão da planta foi mais hierárquica e formal do que em Israel. </a:t>
            </a: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19460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AA2985-F3F8-4312-952F-19D23A0DD3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484313" y="182563"/>
            <a:ext cx="10018712" cy="990600"/>
          </a:xfrm>
        </p:spPr>
        <p:txBody>
          <a:bodyPr/>
          <a:lstStyle/>
          <a:p>
            <a:pPr algn="l"/>
            <a:r>
              <a:rPr lang="pt-PT" sz="32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Relações entre a Sede e as Subsidiárias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17638" y="2168525"/>
            <a:ext cx="10018712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A relação entre os gestores locais e sedes era complexo.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 De acordo com Kostova e Roth, o grau em que subsidiárias irão adotar práticas mandatadas pela sede, depende do seu nível de dependência, da sua identificação, e mais importante, a sua confiança com a casa mãe.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0484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47E081-B401-46F0-AE95-FCD6CCCDDE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57325" y="1152525"/>
            <a:ext cx="9991725" cy="5262563"/>
            <a:chOff x="1457325" y="1152525"/>
            <a:chExt cx="9991725" cy="5262979"/>
          </a:xfrm>
        </p:grpSpPr>
        <p:sp>
          <p:nvSpPr>
            <p:cNvPr id="20486" name="TextBox 5"/>
            <p:cNvSpPr txBox="1">
              <a:spLocks noChangeArrowheads="1"/>
            </p:cNvSpPr>
            <p:nvPr/>
          </p:nvSpPr>
          <p:spPr bwMode="auto">
            <a:xfrm>
              <a:off x="1457325" y="1152525"/>
              <a:ext cx="9991725" cy="52629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pt-PT">
                <a:latin typeface="Droid Sans" pitchFamily="34" charset="0"/>
                <a:cs typeface="Droid Sans" pitchFamily="34" charset="0"/>
              </a:endParaRPr>
            </a:p>
            <a:p>
              <a:pPr algn="ctr"/>
              <a:endParaRPr lang="pt-PT">
                <a:latin typeface="Droid Sans" pitchFamily="34" charset="0"/>
                <a:cs typeface="Droid Sans" pitchFamily="34" charset="0"/>
              </a:endParaRPr>
            </a:p>
            <a:p>
              <a:pPr algn="ctr"/>
              <a:endParaRPr lang="pt-PT">
                <a:latin typeface="Droid Sans" pitchFamily="34" charset="0"/>
                <a:cs typeface="Droid Sans" pitchFamily="34" charset="0"/>
              </a:endParaRPr>
            </a:p>
            <a:p>
              <a:pPr algn="ctr"/>
              <a:endParaRPr lang="pt-PT">
                <a:latin typeface="Droid Sans" pitchFamily="34" charset="0"/>
                <a:cs typeface="Droid Sans" pitchFamily="34" charset="0"/>
              </a:endParaRPr>
            </a:p>
            <a:p>
              <a:pPr algn="ctr"/>
              <a:endParaRPr lang="pt-PT">
                <a:latin typeface="Droid Sans" pitchFamily="34" charset="0"/>
                <a:cs typeface="Droid Sans" pitchFamily="34" charset="0"/>
              </a:endParaRPr>
            </a:p>
            <a:p>
              <a:pPr algn="ctr"/>
              <a:endParaRPr lang="pt-PT">
                <a:latin typeface="Droid Sans" pitchFamily="34" charset="0"/>
                <a:cs typeface="Droid Sans" pitchFamily="34" charset="0"/>
              </a:endParaRPr>
            </a:p>
            <a:p>
              <a:pPr algn="ctr"/>
              <a:endParaRPr lang="pt-PT">
                <a:latin typeface="Droid Sans" pitchFamily="34" charset="0"/>
                <a:cs typeface="Droid Sans" pitchFamily="34" charset="0"/>
              </a:endParaRPr>
            </a:p>
            <a:p>
              <a:pPr algn="ctr"/>
              <a:endParaRPr lang="pt-PT">
                <a:latin typeface="Droid Sans" pitchFamily="34" charset="0"/>
                <a:cs typeface="Droid Sans" pitchFamily="34" charset="0"/>
              </a:endParaRPr>
            </a:p>
            <a:p>
              <a:pPr algn="ctr"/>
              <a:endParaRPr lang="pt-PT">
                <a:latin typeface="Droid Sans" pitchFamily="34" charset="0"/>
                <a:cs typeface="Droid Sans" pitchFamily="34" charset="0"/>
              </a:endParaRPr>
            </a:p>
            <a:p>
              <a:pPr algn="ctr"/>
              <a:endParaRPr lang="pt-PT">
                <a:latin typeface="Droid Sans" pitchFamily="34" charset="0"/>
                <a:cs typeface="Droid Sans" pitchFamily="34" charset="0"/>
              </a:endParaRPr>
            </a:p>
            <a:p>
              <a:pPr algn="ctr"/>
              <a:endParaRPr lang="pt-PT">
                <a:latin typeface="Droid Sans" pitchFamily="34" charset="0"/>
                <a:cs typeface="Droid Sans" pitchFamily="34" charset="0"/>
              </a:endParaRPr>
            </a:p>
            <a:p>
              <a:pPr algn="ctr"/>
              <a:endParaRPr lang="pt-PT">
                <a:latin typeface="Droid Sans" pitchFamily="34" charset="0"/>
                <a:cs typeface="Droid Sans" pitchFamily="34" charset="0"/>
              </a:endParaRPr>
            </a:p>
            <a:p>
              <a:pPr algn="ctr"/>
              <a:r>
                <a:rPr lang="pt-PT" sz="2400" b="1">
                  <a:solidFill>
                    <a:schemeClr val="accent1"/>
                  </a:solidFill>
                  <a:latin typeface="Droid Sans" pitchFamily="34" charset="0"/>
                  <a:cs typeface="Droid Sans" pitchFamily="34" charset="0"/>
                </a:rPr>
                <a:t>As pressões conflituantes </a:t>
              </a:r>
              <a:r>
                <a:rPr lang="pt-PT" sz="2400">
                  <a:latin typeface="Droid Sans" pitchFamily="34" charset="0"/>
                  <a:cs typeface="Droid Sans" pitchFamily="34" charset="0"/>
                </a:rPr>
                <a:t>de gerentes das subsidiárias são </a:t>
              </a:r>
              <a:r>
                <a:rPr lang="pt-PT" sz="2400" b="1">
                  <a:solidFill>
                    <a:schemeClr val="accent1"/>
                  </a:solidFill>
                  <a:latin typeface="Droid Sans" pitchFamily="34" charset="0"/>
                  <a:cs typeface="Droid Sans" pitchFamily="34" charset="0"/>
                </a:rPr>
                <a:t>intensificadas </a:t>
              </a:r>
              <a:r>
                <a:rPr lang="pt-PT" sz="2400">
                  <a:latin typeface="Droid Sans" pitchFamily="34" charset="0"/>
                  <a:cs typeface="Droid Sans" pitchFamily="34" charset="0"/>
                </a:rPr>
                <a:t>num ambiente politicamente contestado em que os gerentes da Jordânia e de Israel representavam dois países ex-inimigos colaborando em um </a:t>
              </a:r>
              <a:r>
                <a:rPr lang="pt-PT" sz="2400" b="1">
                  <a:solidFill>
                    <a:schemeClr val="accent1"/>
                  </a:solidFill>
                  <a:latin typeface="Droid Sans" pitchFamily="34" charset="0"/>
                  <a:cs typeface="Droid Sans" pitchFamily="34" charset="0"/>
                </a:rPr>
                <a:t>clima político tenso</a:t>
              </a:r>
              <a:r>
                <a:rPr lang="pt-PT" sz="2400">
                  <a:latin typeface="Droid Sans" pitchFamily="34" charset="0"/>
                  <a:cs typeface="Droid Sans" pitchFamily="34" charset="0"/>
                </a:rPr>
                <a:t>.</a:t>
              </a:r>
            </a:p>
            <a:p>
              <a:pPr algn="ctr"/>
              <a:endParaRPr lang="pt-PT" sz="2400">
                <a:latin typeface="Droid Sans" pitchFamily="34" charset="0"/>
                <a:cs typeface="Droid Sans" pitchFamily="34" charset="0"/>
              </a:endParaRPr>
            </a:p>
          </p:txBody>
        </p:sp>
        <p:pic>
          <p:nvPicPr>
            <p:cNvPr id="20487" name="Picture 6" descr="israel_palestine_flag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56348" y="1311433"/>
              <a:ext cx="3174603" cy="2539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484313" y="182563"/>
            <a:ext cx="10018712" cy="990600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Fase da Normalização</a:t>
            </a:r>
          </a:p>
        </p:txBody>
      </p:sp>
      <p:sp>
        <p:nvSpPr>
          <p:cNvPr id="21507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39E96E-F9A1-428B-99CB-F895861F6D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21508" name="CaixaDeTexto 4"/>
          <p:cNvSpPr txBox="1">
            <a:spLocks noChangeArrowheads="1"/>
          </p:cNvSpPr>
          <p:nvPr/>
        </p:nvSpPr>
        <p:spPr bwMode="auto">
          <a:xfrm>
            <a:off x="1484313" y="1601788"/>
            <a:ext cx="1026795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PT" sz="2400">
                <a:latin typeface="Droid Sans" pitchFamily="34" charset="0"/>
                <a:cs typeface="Droid Sans" pitchFamily="34" charset="0"/>
              </a:rPr>
              <a:t>O primeiro período de contato entre os gestores israelitas e jordanianos (1998 a 2000) representa não só um encontro entre duas culturas diferentes, mas também uma nova colaboração histórica entre </a:t>
            </a:r>
            <a:r>
              <a:rPr lang="pt-PT" sz="2400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dois ex-inimigos</a:t>
            </a:r>
            <a:r>
              <a:rPr lang="pt-PT" sz="2400">
                <a:latin typeface="Droid Sans" pitchFamily="34" charset="0"/>
                <a:cs typeface="Droid Sans" pitchFamily="34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PT" sz="2400">
              <a:latin typeface="Droid Sans" pitchFamily="34" charset="0"/>
              <a:cs typeface="Droid Sans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pt-PT" sz="2400">
                <a:latin typeface="Droid Sans" pitchFamily="34" charset="0"/>
                <a:cs typeface="Droid Sans" pitchFamily="34" charset="0"/>
              </a:rPr>
              <a:t>Neste contexto político, ambas as partes se aproximaram da colaboração com </a:t>
            </a:r>
            <a:r>
              <a:rPr lang="pt-PT" sz="2400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desconfiança considerável.</a:t>
            </a:r>
            <a:endParaRPr lang="pt-PT" sz="2400">
              <a:latin typeface="Droid Sans" pitchFamily="34" charset="0"/>
              <a:cs typeface="Droid Sans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PT" sz="2400">
              <a:latin typeface="Droid Sans" pitchFamily="34" charset="0"/>
              <a:cs typeface="Droid Sans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pt-PT" sz="2400">
                <a:latin typeface="Droid Sans" pitchFamily="34" charset="0"/>
                <a:cs typeface="Droid Sans" pitchFamily="34" charset="0"/>
              </a:rPr>
              <a:t>Seria errado supor que a animosidade profunda entre os antigos inimigos desapareceria totalmente.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PT">
              <a:latin typeface="Droid Sans" pitchFamily="34" charset="0"/>
              <a:cs typeface="Droid Sans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09625" y="295275"/>
            <a:ext cx="11258550" cy="6057900"/>
            <a:chOff x="809626" y="295275"/>
            <a:chExt cx="11258549" cy="6057899"/>
          </a:xfrm>
        </p:grpSpPr>
        <p:sp>
          <p:nvSpPr>
            <p:cNvPr id="6" name="Oval Callout 5"/>
            <p:cNvSpPr/>
            <p:nvPr/>
          </p:nvSpPr>
          <p:spPr>
            <a:xfrm>
              <a:off x="4895851" y="295275"/>
              <a:ext cx="7172324" cy="3886199"/>
            </a:xfrm>
            <a:prstGeom prst="wedgeEllipseCallou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dirty="0">
                  <a:solidFill>
                    <a:srgbClr val="222222"/>
                  </a:solidFill>
                  <a:latin typeface="Droid Sans" pitchFamily="34" charset="0"/>
                  <a:ea typeface="Droid Sans" pitchFamily="34" charset="0"/>
                  <a:cs typeface="Droid Sans" pitchFamily="34" charset="0"/>
                </a:rPr>
                <a:t>A minha mente deve ser clara sobre minhas relações com os jordanos. Eu dou-lhes a minha hospitalidade e confiança, mesmo sabendo que as pessoas me iram apontar o dedo na rua.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200" i="1" dirty="0">
                <a:solidFill>
                  <a:srgbClr val="222222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i="1" dirty="0">
                  <a:solidFill>
                    <a:srgbClr val="222222"/>
                  </a:solidFill>
                  <a:latin typeface="Droid Sans" pitchFamily="34" charset="0"/>
                  <a:ea typeface="Droid Sans" pitchFamily="34" charset="0"/>
                  <a:cs typeface="Droid Sans" pitchFamily="34" charset="0"/>
                </a:rPr>
                <a:t>Gerente israelita 1 na Jordânia</a:t>
              </a:r>
              <a:endParaRPr lang="pt-PT" i="1" dirty="0"/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809626" y="1343025"/>
              <a:ext cx="4810125" cy="2581275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2400" dirty="0">
                  <a:solidFill>
                    <a:srgbClr val="222222"/>
                  </a:solidFill>
                  <a:latin typeface="Droid Sans" pitchFamily="34" charset="0"/>
                  <a:ea typeface="Droid Sans" pitchFamily="34" charset="0"/>
                  <a:cs typeface="Droid Sans" pitchFamily="34" charset="0"/>
                </a:rPr>
                <a:t>É muito difícil de esquecer a história. </a:t>
              </a:r>
              <a:r>
                <a:rPr lang="pt-PT" sz="1200" i="1" dirty="0">
                  <a:solidFill>
                    <a:srgbClr val="222222"/>
                  </a:solidFill>
                  <a:latin typeface="Droid Sans" pitchFamily="34" charset="0"/>
                  <a:ea typeface="Droid Sans" pitchFamily="34" charset="0"/>
                  <a:cs typeface="Droid Sans" pitchFamily="34" charset="0"/>
                </a:rPr>
                <a:t>Gerente israelita 3 na Jordânia</a:t>
              </a:r>
              <a:endParaRPr lang="pt-PT" sz="2400" dirty="0"/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2628901" y="3238500"/>
              <a:ext cx="6248399" cy="3114674"/>
            </a:xfrm>
            <a:prstGeom prst="wedgeEllipseCallou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dirty="0">
                  <a:solidFill>
                    <a:srgbClr val="222222"/>
                  </a:solidFill>
                  <a:latin typeface="Droid Sans" pitchFamily="34" charset="0"/>
                  <a:ea typeface="Droid Sans" pitchFamily="34" charset="0"/>
                  <a:cs typeface="Droid Sans" pitchFamily="34" charset="0"/>
                </a:rPr>
                <a:t>Estamos a trabalhar aqui num ambiente muito delicado, há objeções a nossa presença. A Associação de Engenharia jordaniana já expulsou os engenheiros israelitas da sua organização.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dirty="0">
                <a:solidFill>
                  <a:srgbClr val="222222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i="1" dirty="0">
                  <a:solidFill>
                    <a:srgbClr val="222222"/>
                  </a:solidFill>
                  <a:latin typeface="Droid Sans" pitchFamily="34" charset="0"/>
                  <a:ea typeface="Droid Sans" pitchFamily="34" charset="0"/>
                  <a:cs typeface="Droid Sans" pitchFamily="34" charset="0"/>
                </a:rPr>
                <a:t>Gerente israelita 2 na Jordânia</a:t>
              </a:r>
              <a:endParaRPr lang="pt-PT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1484313" y="182563"/>
            <a:ext cx="10018712" cy="990600"/>
          </a:xfrm>
        </p:spPr>
        <p:txBody>
          <a:bodyPr/>
          <a:lstStyle/>
          <a:p>
            <a:pPr algn="l"/>
            <a:r>
              <a:rPr lang="pt-PT" sz="24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Confiança Normativa dos Jordanianos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65250" y="1689100"/>
            <a:ext cx="1013936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pt-PT" sz="2000">
                <a:latin typeface="Droid Sans" pitchFamily="34" charset="0"/>
                <a:cs typeface="Droid Sans" pitchFamily="34" charset="0"/>
              </a:rPr>
              <a:t>A </a:t>
            </a:r>
            <a:r>
              <a:rPr lang="pt-PT" sz="2000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confiança normativa </a:t>
            </a:r>
            <a:r>
              <a:rPr lang="pt-PT" sz="2000">
                <a:latin typeface="Droid Sans" pitchFamily="34" charset="0"/>
                <a:cs typeface="Droid Sans" pitchFamily="34" charset="0"/>
              </a:rPr>
              <a:t>dos jordanianos foi reforçada pela informalidade e as relações pessoais que se desenvolveram entre as duas partes durante a normalização.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PT" sz="2000">
              <a:latin typeface="Droid Sans" pitchFamily="34" charset="0"/>
              <a:cs typeface="Droid Sans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PT" sz="2000">
              <a:latin typeface="Droid Sans" pitchFamily="34" charset="0"/>
              <a:cs typeface="Droid Sans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pt-PT" sz="2000">
                <a:latin typeface="Droid Sans" pitchFamily="34" charset="0"/>
                <a:cs typeface="Droid Sans" pitchFamily="34" charset="0"/>
              </a:rPr>
              <a:t>Os jordanianos fizeram </a:t>
            </a:r>
            <a:r>
              <a:rPr lang="pt-PT" sz="2000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esforços consideráveis </a:t>
            </a:r>
            <a:r>
              <a:rPr lang="pt-PT" sz="2000">
                <a:latin typeface="Droid Sans" pitchFamily="34" charset="0"/>
                <a:cs typeface="Droid Sans" pitchFamily="34" charset="0"/>
              </a:rPr>
              <a:t>​​para se estendem com os seus hóspedes israelitas. 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PT" sz="2000">
              <a:latin typeface="Droid Sans" pitchFamily="34" charset="0"/>
              <a:cs typeface="Droid Sans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PT" sz="2000">
              <a:latin typeface="Droid Sans" pitchFamily="34" charset="0"/>
              <a:cs typeface="Droid Sans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pt-PT" sz="2000">
                <a:latin typeface="Droid Sans" pitchFamily="34" charset="0"/>
                <a:cs typeface="Droid Sans" pitchFamily="34" charset="0"/>
              </a:rPr>
              <a:t>Haviam jantares frequentes em restaurantes locais e celebrações compartilhadas de eventos pessoais, como aniversários, casamentos e nascimentos envolvendo troca de cumprimentos e presentes.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t-PT" sz="1600">
              <a:latin typeface="Droid Sans" pitchFamily="34" charset="0"/>
              <a:cs typeface="Droid Sans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PT" sz="1600">
              <a:latin typeface="Droid Sans" pitchFamily="34" charset="0"/>
              <a:cs typeface="Droid Sans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pt-PT" sz="1600">
              <a:latin typeface="Droid Sans" pitchFamily="34" charset="0"/>
              <a:cs typeface="Droid Sans" pitchFamily="34" charset="0"/>
            </a:endParaRPr>
          </a:p>
        </p:txBody>
      </p:sp>
      <p:sp>
        <p:nvSpPr>
          <p:cNvPr id="22532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427853-D767-4C50-9E98-A415E08ED7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pt-PT" smtClean="0">
                <a:latin typeface="Droid Sans" pitchFamily="34" charset="0"/>
                <a:cs typeface="Droid Sans" pitchFamily="34" charset="0"/>
              </a:rPr>
              <a:t>Viajavam juntos para atrações turísticas na Jordânia tentando </a:t>
            </a:r>
            <a:r>
              <a:rPr lang="pt-PT" b="1" smtClean="0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transpor a confiança no trabalho para a vida social.</a:t>
            </a:r>
          </a:p>
          <a:p>
            <a:pPr algn="just">
              <a:buFont typeface="Wingdings" pitchFamily="2" charset="2"/>
              <a:buChar char="§"/>
            </a:pPr>
            <a:endParaRPr lang="pt-PT" smtClean="0">
              <a:latin typeface="Droid Sans" pitchFamily="34" charset="0"/>
              <a:cs typeface="Droid Sans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PT" smtClean="0">
                <a:latin typeface="Droid Sans" pitchFamily="34" charset="0"/>
                <a:cs typeface="Droid Sans" pitchFamily="34" charset="0"/>
              </a:rPr>
              <a:t>Os gestores da Jordânia fizeram frequentes referências ao comportamento normativo "adequado" que incluía o </a:t>
            </a:r>
            <a:r>
              <a:rPr lang="pt-PT" b="1" smtClean="0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respeito, honra e solidariedade. </a:t>
            </a:r>
          </a:p>
          <a:p>
            <a:endParaRPr lang="pt-PT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9E5ABC-0D8F-4D53-B852-1494C883FA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23556" name="Título 1"/>
          <p:cNvSpPr>
            <a:spLocks noGrp="1"/>
          </p:cNvSpPr>
          <p:nvPr>
            <p:ph type="title"/>
          </p:nvPr>
        </p:nvSpPr>
        <p:spPr>
          <a:xfrm>
            <a:off x="1503363" y="200025"/>
            <a:ext cx="10018712" cy="1752600"/>
          </a:xfrm>
        </p:spPr>
        <p:txBody>
          <a:bodyPr/>
          <a:lstStyle/>
          <a:p>
            <a:pPr algn="l"/>
            <a:r>
              <a:rPr lang="pt-PT" sz="24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Confiança Normativa dos Jordanianos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590675" y="554038"/>
            <a:ext cx="10018713" cy="744537"/>
          </a:xfrm>
        </p:spPr>
        <p:txBody>
          <a:bodyPr/>
          <a:lstStyle/>
          <a:p>
            <a:pPr algn="l"/>
            <a:r>
              <a:rPr lang="pt-PT" sz="32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Índice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23975" y="1647825"/>
            <a:ext cx="1024255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O que é </a:t>
            </a:r>
            <a:r>
              <a:rPr lang="en-US" sz="2400" dirty="0" err="1">
                <a:latin typeface="Droid Sans" pitchFamily="34" charset="0"/>
                <a:ea typeface="Droid Sans" pitchFamily="34" charset="0"/>
                <a:cs typeface="Droid Sans" pitchFamily="34" charset="0"/>
              </a:rPr>
              <a:t>Confiança</a:t>
            </a:r>
            <a:endParaRPr lang="en-US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>
                <a:latin typeface="Droid Sans" pitchFamily="34" charset="0"/>
                <a:ea typeface="Droid Sans" pitchFamily="34" charset="0"/>
                <a:cs typeface="Droid Sans" pitchFamily="34" charset="0"/>
              </a:rPr>
              <a:t>Introdução</a:t>
            </a: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>
                <a:latin typeface="Droid Sans" pitchFamily="34" charset="0"/>
                <a:ea typeface="Droid Sans" pitchFamily="34" charset="0"/>
                <a:cs typeface="Droid Sans" pitchFamily="34" charset="0"/>
              </a:rPr>
              <a:t>Enquadramento</a:t>
            </a:r>
            <a:r>
              <a:rPr lang="en-US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 </a:t>
            </a:r>
            <a:r>
              <a:rPr lang="en-US" sz="2400" dirty="0" err="1">
                <a:latin typeface="Droid Sans" pitchFamily="34" charset="0"/>
                <a:ea typeface="Droid Sans" pitchFamily="34" charset="0"/>
                <a:cs typeface="Droid Sans" pitchFamily="34" charset="0"/>
              </a:rPr>
              <a:t>teórico</a:t>
            </a:r>
            <a:r>
              <a:rPr lang="en-US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 – </a:t>
            </a:r>
            <a:r>
              <a:rPr lang="en-US" sz="2400" dirty="0" err="1">
                <a:latin typeface="Droid Sans" pitchFamily="34" charset="0"/>
                <a:ea typeface="Droid Sans" pitchFamily="34" charset="0"/>
                <a:cs typeface="Droid Sans" pitchFamily="34" charset="0"/>
              </a:rPr>
              <a:t>Agência</a:t>
            </a:r>
            <a:r>
              <a:rPr lang="en-US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2400" dirty="0" err="1">
                <a:latin typeface="Droid Sans" pitchFamily="34" charset="0"/>
                <a:ea typeface="Droid Sans" pitchFamily="34" charset="0"/>
                <a:cs typeface="Droid Sans" pitchFamily="34" charset="0"/>
              </a:rPr>
              <a:t>Cultura</a:t>
            </a:r>
            <a:r>
              <a:rPr lang="en-US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, </a:t>
            </a:r>
            <a:r>
              <a:rPr lang="en-US" sz="2400" dirty="0" err="1">
                <a:latin typeface="Droid Sans" pitchFamily="34" charset="0"/>
                <a:ea typeface="Droid Sans" pitchFamily="34" charset="0"/>
                <a:cs typeface="Droid Sans" pitchFamily="34" charset="0"/>
              </a:rPr>
              <a:t>Poder</a:t>
            </a: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>
                <a:latin typeface="Droid Sans" pitchFamily="34" charset="0"/>
                <a:ea typeface="Droid Sans" pitchFamily="34" charset="0"/>
                <a:cs typeface="Droid Sans" pitchFamily="34" charset="0"/>
              </a:rPr>
              <a:t>Metodologia</a:t>
            </a:r>
            <a:endParaRPr lang="en-US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>
                <a:latin typeface="Droid Sans" pitchFamily="34" charset="0"/>
                <a:ea typeface="Droid Sans" pitchFamily="34" charset="0"/>
                <a:cs typeface="Droid Sans" pitchFamily="34" charset="0"/>
              </a:rPr>
              <a:t>Discussão</a:t>
            </a:r>
            <a:endParaRPr lang="en-US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>
                <a:latin typeface="Droid Sans" pitchFamily="34" charset="0"/>
                <a:ea typeface="Droid Sans" pitchFamily="34" charset="0"/>
                <a:cs typeface="Droid Sans" pitchFamily="34" charset="0"/>
              </a:rPr>
              <a:t>Conclusão</a:t>
            </a: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err="1">
                <a:latin typeface="Droid Sans" pitchFamily="34" charset="0"/>
                <a:ea typeface="Droid Sans" pitchFamily="34" charset="0"/>
                <a:cs typeface="Droid Sans" pitchFamily="34" charset="0"/>
              </a:rPr>
              <a:t>Bibliografia</a:t>
            </a: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Marcador de Posição do Número do Diapositivo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4BCF42-73C9-4D23-B18D-A26F234DC8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484313" y="182563"/>
            <a:ext cx="10018712" cy="990600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Confiança Calculista Paternalista dos israelitas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85888" y="1573213"/>
            <a:ext cx="99774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Os israelitas viam a confiança em termos condicionais – </a:t>
            </a:r>
            <a:r>
              <a:rPr lang="pt-PT" sz="2400" b="1" i="1" dirty="0">
                <a:solidFill>
                  <a:schemeClr val="accent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ver para crer</a:t>
            </a:r>
            <a:r>
              <a:rPr lang="pt-PT" sz="2400" i="1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!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i="1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solidFill>
                  <a:srgbClr val="222222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Confiança paternalista que vê os </a:t>
            </a:r>
            <a:r>
              <a:rPr lang="pt-PT" sz="2400" b="1" dirty="0">
                <a:solidFill>
                  <a:schemeClr val="accent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jordanos como irmãos mais novos</a:t>
            </a:r>
            <a:r>
              <a:rPr lang="pt-PT" sz="2400" dirty="0">
                <a:solidFill>
                  <a:srgbClr val="222222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solidFill>
                <a:srgbClr val="222222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dirty="0">
              <a:solidFill>
                <a:srgbClr val="222222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solidFill>
                  <a:srgbClr val="222222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Estas preocupações levaram a uma ênfase sobre as obrigações contratuais, divisão de tarefas, procedimentos formais, e padrões de desempenho – tudo era </a:t>
            </a:r>
            <a:r>
              <a:rPr lang="pt-PT" sz="2400" i="1" dirty="0">
                <a:solidFill>
                  <a:srgbClr val="222222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by the book.</a:t>
            </a:r>
            <a:endParaRPr lang="pt-PT" sz="2400" i="1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4580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35ABB3-4C01-49FB-8733-1795FDAE6E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1484313" y="182563"/>
            <a:ext cx="10018712" cy="990600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Conflito de Estratégias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27188" y="2027238"/>
            <a:ext cx="1003141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Os jordanianos associavam a confiança a motivos humanos e a intenções.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Os israelitas associavam a confiança a uma avaliação da competências profissionais e garantia de qualidade - visão instrumental da confiança baseada em competências.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5604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06F76-2EDD-4786-8F1D-2E575E911C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1571625" y="952500"/>
            <a:ext cx="9763125" cy="474345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Trabalhamos com os israelitas de uma forma muito aberta. Sabemos que eles são superiores em termos de profissionalismo...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Mas às vezes eles sufocam-nos; não confiam que vamos fazer o nosso melhor.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Preparam todas estas regras e práticas que nem sempre se encaixam com a situação concreta.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i="1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Trabalhador jordano</a:t>
            </a:r>
            <a:endParaRPr lang="pt-PT" sz="1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484313" y="182563"/>
            <a:ext cx="10018712" cy="990600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A Fase da Agitação Política – Inversão de Estratégias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30350" y="1863725"/>
            <a:ext cx="9990138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A eclosão da Segunda Intifada no início de Outubro 2000 reacendeu o conflito;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Durante esta fase de instabilidade política, as estratégias de confiança de ambos os lados mudaram consideravelmente. Sob as novas condições políticas e de segurança, os israelitas foram forçados a transferir a supervisão e o controle de qualidade para os jordanianos.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26628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42CFFC-CC46-485D-B733-D96ABD80A8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1484313" y="182563"/>
            <a:ext cx="10018712" cy="990600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Israelitas – De Calculista a Confiança Normativa</a:t>
            </a:r>
            <a:b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</a:br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Jordanianos – De Confiança Normativa a Calculista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16075" y="1406525"/>
            <a:ext cx="9682163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 No meio da agitação política, ambos os lados reverteram as suas estratégias.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Com o início da Intifada, o estilo de gestão israelita passou de monitorização e controle para a facilitação e apoio.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Como o controle dos israelitas sobre o processo de produção enfraqueceu, a confiança calculista já não era uma estratégia viável.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Os jordanianos eram dependentes dos israelitas para o abastecimento da fábrica que lhes garantia o seu trabalho e passam a adoptar uma confiança mais calculista e contratual.</a:t>
            </a:r>
          </a:p>
        </p:txBody>
      </p:sp>
      <p:sp>
        <p:nvSpPr>
          <p:cNvPr id="27652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3FF7C1-D96B-418A-ADC8-03C4676F1E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1484313" y="182563"/>
            <a:ext cx="10018712" cy="990600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Limites de Confiança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46263" y="1239838"/>
            <a:ext cx="9723437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Jordanianos divididos entre o dever de sustentar as suas famílias e lealdade para com a sua comunidade;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Para lidar com estes conflitos e pressões, os gestores jordanianos demarcaram uma linha clara entre a política e o local de trabalho.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000" b="1" dirty="0">
                <a:solidFill>
                  <a:srgbClr val="C00000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A confiança calculista baseada em competência </a:t>
            </a: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serviu para despolitizar o local de trabalho;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Esta atitude permitiu aos jordanianos serem fiéis tanto à causa palestina como à organização.</a:t>
            </a:r>
          </a:p>
        </p:txBody>
      </p:sp>
      <p:sp>
        <p:nvSpPr>
          <p:cNvPr id="28676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4C6B35-47DF-4DDE-B2B9-150F53CA2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1819275" y="144463"/>
            <a:ext cx="10018713" cy="744537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Conclusões</a:t>
            </a:r>
          </a:p>
        </p:txBody>
      </p:sp>
      <p:sp>
        <p:nvSpPr>
          <p:cNvPr id="29699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1E7318-02B6-426B-A4E8-6808165FC5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1333500" y="1028700"/>
            <a:ext cx="10715625" cy="50292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Agência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0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Israelitas e jordanianos escolhem ativamente formas de confiança, optando por uma negociação contínua sobre como iram confiar; ajustando as suas estratégias;</a:t>
            </a: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0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Ambos usam estratégias de confiança para demarcar as fronteiras sociais, para se profissionalizarem, para despolitizar relacionamentos;</a:t>
            </a: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0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Este estudo mostra como jordanianos e israelitas, manipulando ativamente o seu ambiente, usam formas diferentes e intercambiáveis de confança.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9A4D58-1A8C-45EA-906F-A7B10FCBCA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1352550" y="914400"/>
            <a:ext cx="10715625" cy="50292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Cultura: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Necessidade de dissociar as estratégias de confiança a partir de uma rigorosa repartição de cultura para a tradição ou modernidade.</a:t>
            </a: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400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742950" lvl="1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Durante a normalização, os jordanianos usaram confiança normativa para desviar as críticas dos israelitas. No entanto, durante a Intifada, os israelitas usaram a mesma estratégia para obter a lealdade dos jordanianos, de quem dependiam economicamente.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1857375" y="1933575"/>
            <a:ext cx="9391650" cy="462915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O significado de uma forma particular de confiança, depende do contexto específico em que é usada e aplicada.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1819275" y="144463"/>
            <a:ext cx="10018713" cy="744537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</a:rPr>
              <a:t>Conclusões</a:t>
            </a:r>
          </a:p>
        </p:txBody>
      </p:sp>
      <p:sp>
        <p:nvSpPr>
          <p:cNvPr id="31747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5A902E-0A13-43E9-B9C9-31A72FB4AD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1304925" y="1343025"/>
            <a:ext cx="10601325" cy="45339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Poder e Contexto Político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0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O artigo sugere três maneiras em que o poder e o contexto político afetam as estratégias de confiança.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000" b="1" dirty="0">
                <a:solidFill>
                  <a:srgbClr val="C00000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Em primeiro lugar</a:t>
            </a:r>
            <a:r>
              <a:rPr lang="pt-PT" sz="20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, a habilidade dos intervenientes para aplicar uma determinada forma de confiança - depende da posição que ocupam e os recursos que têm à sua disposição.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000" b="1" dirty="0">
                <a:solidFill>
                  <a:srgbClr val="C00000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Em segundo lugar</a:t>
            </a:r>
            <a:r>
              <a:rPr lang="pt-PT" sz="20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, as formas de confiança tem um significado político.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PT" sz="2000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000" b="1" dirty="0">
                <a:solidFill>
                  <a:srgbClr val="C00000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Em terceiro lugar</a:t>
            </a:r>
            <a:r>
              <a:rPr lang="pt-PT" sz="20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, existe uma relação direta ou inversa entre confiança e controlo.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335AE7-E9CB-4F00-8069-1306B8A786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619125" y="552450"/>
            <a:ext cx="11306175" cy="584835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8113" y="2076450"/>
            <a:ext cx="10018712" cy="3124200"/>
          </a:xfrm>
          <a:prstGeom prst="rect">
            <a:avLst/>
          </a:prstGeom>
        </p:spPr>
        <p:txBody>
          <a:bodyPr anchor="ctr"/>
          <a:lstStyle/>
          <a:p>
            <a:pPr marL="285750" indent="-285750" algn="just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endParaRPr lang="pt-PT" sz="20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pitchFamily="2" charset="2"/>
              <a:buChar char="§"/>
              <a:defRPr/>
            </a:pP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Em suma, as relações complexas entre as formas de confiança e </a:t>
            </a:r>
          </a:p>
          <a:p>
            <a:pPr marL="285750" indent="-285750" algn="just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	controlo só podem ser compreendidas quando examinadas </a:t>
            </a:r>
          </a:p>
          <a:p>
            <a:pPr marL="285750" indent="-285750" algn="just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	os contextos sociais e as políticas concretas.</a:t>
            </a:r>
          </a:p>
          <a:p>
            <a:pPr marL="285750" indent="-285750" algn="just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pitchFamily="2" charset="2"/>
              <a:buChar char="§"/>
              <a:defRPr/>
            </a:pPr>
            <a:endParaRPr lang="pt-PT" sz="20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pitchFamily="2" charset="2"/>
              <a:buChar char="§"/>
              <a:defRPr/>
            </a:pP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Em vez de identificar a confiança como cooperação e controle como poder,</a:t>
            </a:r>
          </a:p>
          <a:p>
            <a:pPr marL="285750" indent="-285750" algn="just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	 sugerimos que o poder está implicado em ambos confiança e controlo. </a:t>
            </a:r>
          </a:p>
          <a:p>
            <a:pPr marL="285750" indent="-285750" algn="just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endParaRPr lang="pt-PT" sz="20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marL="285750" indent="-285750" algn="just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pitchFamily="2" charset="2"/>
              <a:buChar char="§"/>
              <a:defRPr/>
            </a:pP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Os autores sugerem que a abordagem repertório de confiança </a:t>
            </a:r>
          </a:p>
          <a:p>
            <a:pPr marL="285750" indent="-285750" algn="just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	fornece uma estrutura teórica geral que pode ser aplicada a uma </a:t>
            </a:r>
          </a:p>
          <a:p>
            <a:pPr marL="285750" indent="-285750" algn="just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	ampla variedade de configurações - amor, casamento, família, </a:t>
            </a:r>
          </a:p>
          <a:p>
            <a:pPr marL="285750" indent="-285750" algn="just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pt-PT" sz="2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	empresa e para a economia.  </a:t>
            </a:r>
          </a:p>
          <a:p>
            <a:pPr marL="285750" indent="-285750" fontAlgn="auto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endParaRPr lang="pt-PT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e Conteúdo 2"/>
          <p:cNvSpPr>
            <a:spLocks noGrp="1"/>
          </p:cNvSpPr>
          <p:nvPr>
            <p:ph idx="1"/>
          </p:nvPr>
        </p:nvSpPr>
        <p:spPr>
          <a:xfrm>
            <a:off x="1493838" y="963613"/>
            <a:ext cx="10018712" cy="447516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pt-PT" sz="11500" smtClean="0">
                <a:latin typeface="Droid Sans" pitchFamily="34" charset="0"/>
                <a:cs typeface="Droid Sans" pitchFamily="34" charset="0"/>
              </a:rPr>
              <a:t>				Obrigad@</a:t>
            </a:r>
          </a:p>
        </p:txBody>
      </p:sp>
      <p:sp>
        <p:nvSpPr>
          <p:cNvPr id="33795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A48999-6A20-4878-BFA7-770AD72B01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xfrm>
            <a:off x="10952163" y="5383213"/>
            <a:ext cx="55086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200656-0C67-438E-AFD2-EAA65AC995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8195" name="Título 1"/>
          <p:cNvSpPr>
            <a:spLocks noGrp="1"/>
          </p:cNvSpPr>
          <p:nvPr>
            <p:ph type="title"/>
          </p:nvPr>
        </p:nvSpPr>
        <p:spPr>
          <a:xfrm>
            <a:off x="1819275" y="144463"/>
            <a:ext cx="10018713" cy="744537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O que é Confiança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12913" y="3074988"/>
            <a:ext cx="3402012" cy="120015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i="1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“ A confiança desenvolve-se através da partilha de informação, ideias e competências.” </a:t>
            </a:r>
            <a:r>
              <a:rPr lang="pt-PT" sz="1200" i="1" dirty="0" err="1">
                <a:latin typeface="Droid Sans" pitchFamily="34" charset="0"/>
                <a:ea typeface="Droid Sans" pitchFamily="34" charset="0"/>
                <a:cs typeface="Droid Sans" pitchFamily="34" charset="0"/>
              </a:rPr>
              <a:t>Ken</a:t>
            </a:r>
            <a:r>
              <a:rPr lang="pt-PT" sz="1200" i="1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 Blanchard</a:t>
            </a:r>
            <a:endParaRPr lang="pt-PT" i="1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12913" y="1255713"/>
            <a:ext cx="3402012" cy="166211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i="1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“ Desenvolver confiança requer que os elementos da equipa cooperem em vez de concorrerem entre eles, julgarem-se e culparem-se.”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i="1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Ken Blanchard</a:t>
            </a:r>
            <a:endParaRPr lang="pt-PT" i="1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22438" y="4445000"/>
            <a:ext cx="3402012" cy="166211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i="1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“ A confiança também se desenvolve quando elementos da equipa comunicam aberta e honestamente e demostram respeito uns pelos outros.”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i="1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Ken Blanchard</a:t>
            </a:r>
            <a:endParaRPr lang="pt-PT" i="1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22766" y="331718"/>
            <a:ext cx="3732112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Cooperação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464750" y="1810893"/>
            <a:ext cx="3602268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Informação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855192" y="1676423"/>
            <a:ext cx="1975221" cy="92333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Ideias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224000" y="3074911"/>
            <a:ext cx="4198585" cy="923330"/>
          </a:xfrm>
          <a:prstGeom prst="rect">
            <a:avLst/>
          </a:prstGeom>
          <a:noFill/>
          <a:ln>
            <a:solidFill>
              <a:srgbClr val="FFC000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cs typeface="+mn-cs"/>
              </a:rPr>
              <a:t>Comunicação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066791" y="4598914"/>
            <a:ext cx="2702984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Honesta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9451894" y="4545123"/>
            <a:ext cx="2279791" cy="92333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+mn-cs"/>
              </a:rPr>
              <a:t>Aberta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460539" y="5764321"/>
            <a:ext cx="3295197" cy="92333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cs typeface="+mn-cs"/>
              </a:rPr>
              <a:t>RESPEITO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8286" t="31986" r="39390" b="37867"/>
          <a:stretch/>
        </p:blipFill>
        <p:spPr>
          <a:xfrm>
            <a:off x="459441" y="1294369"/>
            <a:ext cx="2851432" cy="2164976"/>
          </a:xfrm>
          <a:prstGeom prst="ellipse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47279" t="35845" r="33394" b="34559"/>
          <a:stretch/>
        </p:blipFill>
        <p:spPr>
          <a:xfrm>
            <a:off x="3158940" y="1332468"/>
            <a:ext cx="2514600" cy="2164977"/>
          </a:xfrm>
          <a:prstGeom prst="ellipse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38700" t="29044" r="39492" b="36765"/>
          <a:stretch/>
        </p:blipFill>
        <p:spPr>
          <a:xfrm>
            <a:off x="6286506" y="1303893"/>
            <a:ext cx="2380926" cy="2098826"/>
          </a:xfrm>
          <a:prstGeom prst="round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37461" t="34191" r="38872" b="44118"/>
          <a:stretch/>
        </p:blipFill>
        <p:spPr>
          <a:xfrm>
            <a:off x="8518159" y="1567305"/>
            <a:ext cx="3079376" cy="1586754"/>
          </a:xfrm>
          <a:prstGeom prst="round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33326" t="20405" r="34842" b="32353"/>
          <a:stretch/>
        </p:blipFill>
        <p:spPr>
          <a:xfrm>
            <a:off x="1403602" y="4369171"/>
            <a:ext cx="1939673" cy="1721223"/>
          </a:xfrm>
          <a:prstGeom prst="round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/>
          <a:srcRect l="36427" t="23897" r="37529" b="30331"/>
          <a:stretch/>
        </p:blipFill>
        <p:spPr>
          <a:xfrm>
            <a:off x="3273516" y="4369172"/>
            <a:ext cx="1741961" cy="1721223"/>
          </a:xfrm>
          <a:prstGeom prst="round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972003" y="235653"/>
            <a:ext cx="10018713" cy="7437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PT" sz="3600" dirty="0" smtClean="0"/>
              <a:t>O que nos faz ter confiança?</a:t>
            </a:r>
            <a:endParaRPr lang="pt-PT" sz="36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/>
          <a:srcRect l="38287" t="19485" r="39596" b="28125"/>
          <a:stretch/>
        </p:blipFill>
        <p:spPr>
          <a:xfrm>
            <a:off x="6626434" y="3950627"/>
            <a:ext cx="1655923" cy="2205318"/>
          </a:xfrm>
          <a:prstGeom prst="round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9"/>
          <a:srcRect l="33843" t="30331" r="38459" b="29412"/>
          <a:stretch/>
        </p:blipFill>
        <p:spPr>
          <a:xfrm>
            <a:off x="8266668" y="4055832"/>
            <a:ext cx="2524748" cy="2063134"/>
          </a:xfrm>
          <a:prstGeom prst="roundRect">
            <a:avLst/>
          </a:prstGeom>
        </p:spPr>
      </p:pic>
      <p:sp>
        <p:nvSpPr>
          <p:cNvPr id="9229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3C55B3-179F-4E4E-B701-577EDBE634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1819275" y="144463"/>
            <a:ext cx="10018713" cy="744537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Introdução</a:t>
            </a:r>
          </a:p>
        </p:txBody>
      </p:sp>
      <p:sp>
        <p:nvSpPr>
          <p:cNvPr id="10243" name="CaixaDeTexto 4"/>
          <p:cNvSpPr txBox="1">
            <a:spLocks noChangeArrowheads="1"/>
          </p:cNvSpPr>
          <p:nvPr/>
        </p:nvSpPr>
        <p:spPr bwMode="auto">
          <a:xfrm>
            <a:off x="1885950" y="1674813"/>
            <a:ext cx="9020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PT">
                <a:latin typeface="Droid Sans" pitchFamily="34" charset="0"/>
                <a:cs typeface="Droid Sans" pitchFamily="34" charset="0"/>
              </a:rPr>
              <a:t>Este estudo é desenvolvido através de uma </a:t>
            </a:r>
            <a:r>
              <a:rPr lang="pt-PT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etnografia</a:t>
            </a:r>
            <a:r>
              <a:rPr lang="pt-PT">
                <a:latin typeface="Droid Sans" pitchFamily="34" charset="0"/>
                <a:cs typeface="Droid Sans" pitchFamily="34" charset="0"/>
              </a:rPr>
              <a:t> na empresa </a:t>
            </a:r>
            <a:r>
              <a:rPr lang="pt-PT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GlobeWear - </a:t>
            </a:r>
            <a:r>
              <a:rPr lang="pt-PT">
                <a:latin typeface="Droid Sans" pitchFamily="34" charset="0"/>
                <a:cs typeface="Droid Sans" pitchFamily="34" charset="0"/>
              </a:rPr>
              <a:t>multinacional israelita que mudou as suas instalações de produção para Jordânia. 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PT">
              <a:latin typeface="Droid Sans" pitchFamily="34" charset="0"/>
              <a:cs typeface="Droid Sans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pt-PT">
              <a:latin typeface="Droid Sans" pitchFamily="34" charset="0"/>
              <a:cs typeface="Droid Sans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PT">
                <a:latin typeface="Droid Sans" pitchFamily="34" charset="0"/>
                <a:cs typeface="Droid Sans" pitchFamily="34" charset="0"/>
              </a:rPr>
              <a:t>O ambiente desta organização fornece um cenário ideal para examinar a confiança, devido às relações frágeis entre estes dois </a:t>
            </a:r>
            <a:r>
              <a:rPr lang="pt-PT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antigos inimigos</a:t>
            </a:r>
            <a:r>
              <a:rPr lang="pt-PT">
                <a:latin typeface="Droid Sans" pitchFamily="34" charset="0"/>
                <a:cs typeface="Droid Sans" pitchFamily="34" charset="0"/>
              </a:rPr>
              <a:t>. 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PT">
              <a:latin typeface="Droid Sans" pitchFamily="34" charset="0"/>
              <a:cs typeface="Droid Sans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pt-PT">
              <a:latin typeface="Droid Sans" pitchFamily="34" charset="0"/>
              <a:cs typeface="Droid Sans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PT">
                <a:latin typeface="Droid Sans" pitchFamily="34" charset="0"/>
                <a:cs typeface="Droid Sans" pitchFamily="34" charset="0"/>
              </a:rPr>
              <a:t>A observação ocorreu durante o período de normalização das relações entre os dois países e durante a agitação política. 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PT">
              <a:latin typeface="Droid Sans" pitchFamily="34" charset="0"/>
              <a:cs typeface="Droid Sans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pt-PT">
              <a:latin typeface="Droid Sans" pitchFamily="34" charset="0"/>
              <a:cs typeface="Droid Sans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PT">
                <a:latin typeface="Droid Sans" pitchFamily="34" charset="0"/>
                <a:cs typeface="Droid Sans" pitchFamily="34" charset="0"/>
              </a:rPr>
              <a:t>Como mudam as </a:t>
            </a:r>
            <a:r>
              <a:rPr lang="pt-PT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relações de confiança </a:t>
            </a:r>
            <a:r>
              <a:rPr lang="pt-PT">
                <a:latin typeface="Droid Sans" pitchFamily="34" charset="0"/>
                <a:cs typeface="Droid Sans" pitchFamily="34" charset="0"/>
              </a:rPr>
              <a:t>com o contexto político?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PT">
              <a:latin typeface="Droid Sans" pitchFamily="34" charset="0"/>
              <a:cs typeface="Droid Sans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PT">
                <a:latin typeface="Droid Sans" pitchFamily="34" charset="0"/>
                <a:cs typeface="Droid Sans" pitchFamily="34" charset="0"/>
              </a:rPr>
              <a:t>Como aplicam as pessoas </a:t>
            </a:r>
            <a:r>
              <a:rPr lang="pt-PT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diferentes formas de confiança</a:t>
            </a:r>
            <a:r>
              <a:rPr lang="pt-PT">
                <a:latin typeface="Droid Sans" pitchFamily="34" charset="0"/>
                <a:cs typeface="Droid Sans" pitchFamily="34" charset="0"/>
              </a:rPr>
              <a:t>, alternadas e mutáveis, desviando-se de caminhos supostamente comuns?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PT">
              <a:latin typeface="Droid Sans" pitchFamily="34" charset="0"/>
              <a:cs typeface="Droid Sans" pitchFamily="34" charset="0"/>
            </a:endParaRPr>
          </a:p>
        </p:txBody>
      </p:sp>
      <p:sp>
        <p:nvSpPr>
          <p:cNvPr id="10244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1CF557-1108-4496-9CD2-3954D757D2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8" name="CaixaDeTexto 4"/>
          <p:cNvSpPr>
            <a:spLocks noChangeArrowheads="1"/>
          </p:cNvSpPr>
          <p:nvPr/>
        </p:nvSpPr>
        <p:spPr bwMode="auto">
          <a:xfrm>
            <a:off x="1836738" y="869950"/>
            <a:ext cx="9021762" cy="5840413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pt-PT" sz="2400">
                <a:latin typeface="Droid Sans" pitchFamily="34" charset="0"/>
                <a:cs typeface="Droid Sans" pitchFamily="34" charset="0"/>
              </a:rPr>
              <a:t>O presente artigo </a:t>
            </a:r>
            <a:r>
              <a:rPr lang="pt-PT" sz="2400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muda o paradigma</a:t>
            </a:r>
            <a:r>
              <a:rPr lang="pt-PT" sz="2400">
                <a:latin typeface="Droid Sans" pitchFamily="34" charset="0"/>
                <a:cs typeface="Droid Sans" pitchFamily="34" charset="0"/>
              </a:rPr>
              <a:t>:</a:t>
            </a:r>
          </a:p>
          <a:p>
            <a:pPr marL="342900" indent="-342900" algn="ctr">
              <a:lnSpc>
                <a:spcPct val="200000"/>
              </a:lnSpc>
            </a:pPr>
            <a:endParaRPr lang="pt-PT" sz="2400">
              <a:latin typeface="Droid Sans" pitchFamily="34" charset="0"/>
              <a:cs typeface="Droid Sans" pitchFamily="34" charset="0"/>
            </a:endParaRPr>
          </a:p>
          <a:p>
            <a:pPr marL="342900" indent="-342900" algn="ctr">
              <a:lnSpc>
                <a:spcPct val="200000"/>
              </a:lnSpc>
            </a:pPr>
            <a:r>
              <a:rPr lang="pt-PT" sz="2400">
                <a:latin typeface="Droid Sans" pitchFamily="34" charset="0"/>
                <a:cs typeface="Droid Sans" pitchFamily="34" charset="0"/>
              </a:rPr>
              <a:t>Em vez de encarar o comportamento de quem confia um resultado estável de diversos factores, </a:t>
            </a:r>
          </a:p>
          <a:p>
            <a:pPr marL="342900" indent="-342900" algn="ctr">
              <a:lnSpc>
                <a:spcPct val="200000"/>
              </a:lnSpc>
            </a:pPr>
            <a:r>
              <a:rPr lang="pt-PT" sz="2400">
                <a:latin typeface="Droid Sans" pitchFamily="34" charset="0"/>
                <a:cs typeface="Droid Sans" pitchFamily="34" charset="0"/>
              </a:rPr>
              <a:t>encara a pessoa que confia como um </a:t>
            </a:r>
            <a:r>
              <a:rPr lang="pt-PT" sz="2400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agente activo </a:t>
            </a:r>
          </a:p>
          <a:p>
            <a:pPr marL="342900" indent="-342900" algn="ctr">
              <a:lnSpc>
                <a:spcPct val="200000"/>
              </a:lnSpc>
            </a:pPr>
            <a:r>
              <a:rPr lang="pt-PT" sz="2400">
                <a:latin typeface="Droid Sans" pitchFamily="34" charset="0"/>
                <a:cs typeface="Droid Sans" pitchFamily="34" charset="0"/>
              </a:rPr>
              <a:t>capaz de aplicar </a:t>
            </a:r>
            <a:r>
              <a:rPr lang="pt-PT" sz="2400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diferentes formas de confiança</a:t>
            </a:r>
            <a:r>
              <a:rPr lang="pt-PT" sz="2400">
                <a:latin typeface="Droid Sans" pitchFamily="34" charset="0"/>
                <a:cs typeface="Droid Sans" pitchFamily="34" charset="0"/>
              </a:rPr>
              <a:t>, </a:t>
            </a:r>
          </a:p>
          <a:p>
            <a:pPr marL="342900" indent="-342900" algn="ctr">
              <a:lnSpc>
                <a:spcPct val="200000"/>
              </a:lnSpc>
            </a:pPr>
            <a:r>
              <a:rPr lang="pt-PT" sz="2400">
                <a:latin typeface="Droid Sans" pitchFamily="34" charset="0"/>
                <a:cs typeface="Droid Sans" pitchFamily="34" charset="0"/>
              </a:rPr>
              <a:t>conforme mudança ou não do </a:t>
            </a:r>
            <a:r>
              <a:rPr lang="pt-PT" sz="2400" b="1">
                <a:solidFill>
                  <a:schemeClr val="accent1"/>
                </a:solidFill>
                <a:latin typeface="Droid Sans" pitchFamily="34" charset="0"/>
                <a:cs typeface="Droid Sans" pitchFamily="34" charset="0"/>
              </a:rPr>
              <a:t>contexto social</a:t>
            </a:r>
            <a:r>
              <a:rPr lang="pt-PT" sz="2400">
                <a:latin typeface="Droid Sans" pitchFamily="34" charset="0"/>
                <a:cs typeface="Droid Sans" pitchFamily="34" charset="0"/>
              </a:rPr>
              <a:t> que o rodeia.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1819275" y="144463"/>
            <a:ext cx="10018713" cy="744537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</a:rPr>
              <a:t>Introdução</a:t>
            </a:r>
          </a:p>
        </p:txBody>
      </p:sp>
      <p:sp>
        <p:nvSpPr>
          <p:cNvPr id="11267" name="Marcador de Posição do Número do Diapositivo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E54FE-17C2-40DC-9366-7407DF1237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33513" y="782638"/>
            <a:ext cx="10263187" cy="4891087"/>
            <a:chOff x="1054443" y="999106"/>
            <a:chExt cx="10264346" cy="4524315"/>
          </a:xfrm>
        </p:grpSpPr>
        <p:sp>
          <p:nvSpPr>
            <p:cNvPr id="5" name="CaixaDeTexto 4"/>
            <p:cNvSpPr txBox="1"/>
            <p:nvPr/>
          </p:nvSpPr>
          <p:spPr>
            <a:xfrm>
              <a:off x="1054443" y="999106"/>
              <a:ext cx="10264346" cy="452431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>
              <a:spAutoFit/>
            </a:bodyPr>
            <a:lstStyle/>
            <a:p>
              <a:pPr marL="285750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marL="285750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pt-PT" dirty="0">
                  <a:latin typeface="Droid Sans" pitchFamily="34" charset="0"/>
                  <a:ea typeface="Droid Sans" pitchFamily="34" charset="0"/>
                  <a:cs typeface="Droid Sans" pitchFamily="34" charset="0"/>
                </a:rPr>
                <a:t>Nova perspectiva teórica: </a:t>
              </a:r>
              <a:r>
                <a:rPr lang="pt-PT" b="1" dirty="0">
                  <a:solidFill>
                    <a:schemeClr val="accent1"/>
                  </a:solidFill>
                  <a:latin typeface="Droid Sans" pitchFamily="34" charset="0"/>
                  <a:ea typeface="Droid Sans" pitchFamily="34" charset="0"/>
                  <a:cs typeface="Droid Sans" pitchFamily="34" charset="0"/>
                </a:rPr>
                <a:t>repertórios de confiança</a:t>
              </a:r>
            </a:p>
            <a:p>
              <a:pPr marL="285750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marL="285750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marL="285750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marL="285750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pt-PT" dirty="0">
                  <a:latin typeface="Droid Sans" pitchFamily="34" charset="0"/>
                  <a:ea typeface="Droid Sans" pitchFamily="34" charset="0"/>
                  <a:cs typeface="Droid Sans" pitchFamily="34" charset="0"/>
                </a:rPr>
                <a:t>3 dimensões de confiança </a:t>
              </a:r>
              <a:r>
                <a:rPr lang="pt-PT" dirty="0">
                  <a:latin typeface="Droid Sans" pitchFamily="34" charset="0"/>
                  <a:ea typeface="Droid Sans" pitchFamily="34" charset="0"/>
                  <a:cs typeface="Droid Sans" pitchFamily="34" charset="0"/>
                  <a:sym typeface="Wingdings" pitchFamily="2" charset="2"/>
                </a:rPr>
                <a:t></a:t>
              </a:r>
              <a:endParaRPr lang="pt-PT" dirty="0"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marL="1200150" lvl="2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solidFill>
                  <a:schemeClr val="accent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marL="1200150" lvl="2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solidFill>
                  <a:schemeClr val="accent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marL="1200150" lvl="2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solidFill>
                  <a:schemeClr val="accent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marL="1200150" lvl="2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solidFill>
                  <a:schemeClr val="accent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marL="1200150" lvl="2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solidFill>
                  <a:schemeClr val="accent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marL="1200150" lvl="2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solidFill>
                  <a:schemeClr val="accent2">
                    <a:lumMod val="50000"/>
                  </a:schemeClr>
                </a:solidFill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marL="285750" indent="-285750"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endParaRPr lang="pt-PT" dirty="0">
                <a:latin typeface="Droid Sans" pitchFamily="34" charset="0"/>
                <a:ea typeface="Droid Sans" pitchFamily="34" charset="0"/>
                <a:cs typeface="Droid Sans" pitchFamily="34" charset="0"/>
              </a:endParaRPr>
            </a:p>
          </p:txBody>
        </p:sp>
        <p:graphicFrame>
          <p:nvGraphicFramePr>
            <p:cNvPr id="7" name="Diagram 6"/>
            <p:cNvGraphicFramePr/>
            <p:nvPr/>
          </p:nvGraphicFramePr>
          <p:xfrm>
            <a:off x="5082746" y="1095633"/>
            <a:ext cx="6079524" cy="36823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6" name="Cloud Callout 5"/>
          <p:cNvSpPr/>
          <p:nvPr/>
        </p:nvSpPr>
        <p:spPr>
          <a:xfrm>
            <a:off x="1227138" y="2579688"/>
            <a:ext cx="5626100" cy="36322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O que leva uma pessoa 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a confiar noutra pessoa B e a tomar atitudes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solidFill>
                  <a:schemeClr val="tx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que a tornam vulnerável perante B ?</a:t>
            </a:r>
            <a:endParaRPr lang="pt-PT" dirty="0">
              <a:solidFill>
                <a:schemeClr val="tx1"/>
              </a:solidFill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504825"/>
            <a:ext cx="10018712" cy="1752600"/>
          </a:xfrm>
        </p:spPr>
        <p:txBody>
          <a:bodyPr/>
          <a:lstStyle/>
          <a:p>
            <a:r>
              <a:rPr lang="pt-PT" sz="44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Conceitos teóricos a reter</a:t>
            </a:r>
            <a:endParaRPr lang="pt-PT" sz="4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9AD85-A664-4204-AF54-3FCAED41EA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52725" y="2333625"/>
            <a:ext cx="6819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b="1" dirty="0">
                <a:solidFill>
                  <a:srgbClr val="C00000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Confiança calculista – </a:t>
            </a: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ocorre em interações impessoais e instrumentais, em relações circunscritas, tais como os contratos e burocracias de mercado.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PT" sz="2400" b="1" dirty="0">
                <a:solidFill>
                  <a:srgbClr val="C00000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Confiança normativa – </a:t>
            </a:r>
            <a:r>
              <a:rPr lang="pt-PT" sz="24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é mais holística, ocorre em relacionamentos pessoais, informais, emocionalmente, como as amizades, famílias e </a:t>
            </a:r>
            <a:r>
              <a:rPr lang="pt-PT" sz="24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comunidades.</a:t>
            </a:r>
            <a:endParaRPr lang="pt-PT" sz="24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1484313" y="158750"/>
            <a:ext cx="10018712" cy="796925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Agência – algumas notas</a:t>
            </a:r>
          </a:p>
        </p:txBody>
      </p:sp>
      <p:sp>
        <p:nvSpPr>
          <p:cNvPr id="12291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899D17-5E13-4903-BBC4-28AB07DDE4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76375" y="1152525"/>
            <a:ext cx="10018713" cy="5430838"/>
          </a:xfrm>
        </p:spPr>
        <p:txBody>
          <a:bodyPr rtlCol="0">
            <a:noAutofit/>
          </a:bodyPr>
          <a:lstStyle/>
          <a:p>
            <a:pPr algn="just" fontAlgn="auto">
              <a:buClrTx/>
              <a:buSzPct val="100000"/>
              <a:buFont typeface="Wingdings" pitchFamily="2" charset="2"/>
              <a:buChar char="§"/>
              <a:defRPr/>
            </a:pPr>
            <a:r>
              <a:rPr lang="pt-PT" sz="20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Agência refere-se à decisão do indivíduo, de usar diferentes formas de confiança em situações diversas.</a:t>
            </a:r>
          </a:p>
          <a:p>
            <a:pPr marL="0" indent="0" algn="just" fontAlgn="auto">
              <a:buClrTx/>
              <a:buSzPct val="100000"/>
              <a:buFont typeface="Wingdings" pitchFamily="2" charset="2"/>
              <a:buChar char="§"/>
              <a:defRPr/>
            </a:pPr>
            <a:endPara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buClrTx/>
              <a:buSzPct val="100000"/>
              <a:buFont typeface="Wingdings" pitchFamily="2" charset="2"/>
              <a:buChar char="§"/>
              <a:defRPr/>
            </a:pPr>
            <a:r>
              <a:rPr lang="pt-PT" sz="20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Confiança alimentada por energia emocional.</a:t>
            </a:r>
          </a:p>
          <a:p>
            <a:pPr algn="just" fontAlgn="auto">
              <a:buClrTx/>
              <a:buSzPct val="100000"/>
              <a:buFont typeface="Wingdings" pitchFamily="2" charset="2"/>
              <a:buChar char="§"/>
              <a:defRPr/>
            </a:pPr>
            <a:endPara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buClrTx/>
              <a:buSzPct val="100000"/>
              <a:buFont typeface="Wingdings" pitchFamily="2" charset="2"/>
              <a:buChar char="§"/>
              <a:defRPr/>
            </a:pPr>
            <a:r>
              <a:rPr lang="pt-PT" sz="20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O ato de confiar é mais do que uma resposta direta a um incentivo: </a:t>
            </a:r>
            <a:r>
              <a:rPr lang="pt-PT" sz="2000" b="1" dirty="0" smtClean="0">
                <a:solidFill>
                  <a:schemeClr val="accent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correr riscos </a:t>
            </a:r>
            <a:r>
              <a:rPr lang="pt-PT" sz="20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também esta envolvido no ato de selecionar e aplicar uma forma de confiar num dado contexto social. </a:t>
            </a:r>
          </a:p>
          <a:p>
            <a:pPr algn="just" fontAlgn="auto">
              <a:buClrTx/>
              <a:buSzPct val="100000"/>
              <a:buFont typeface="Wingdings" pitchFamily="2" charset="2"/>
              <a:buChar char="§"/>
              <a:defRPr/>
            </a:pPr>
            <a:endParaRPr lang="pt-PT" sz="2000" dirty="0" smtClean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buClrTx/>
              <a:buSzPct val="100000"/>
              <a:buFont typeface="Wingdings" pitchFamily="2" charset="2"/>
              <a:buChar char="§"/>
              <a:defRPr/>
            </a:pPr>
            <a:r>
              <a:rPr lang="pt-PT" sz="20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Para </a:t>
            </a:r>
            <a:r>
              <a:rPr lang="pt-PT" sz="2000" b="1" dirty="0" smtClean="0">
                <a:solidFill>
                  <a:schemeClr val="accent1"/>
                </a:solidFill>
                <a:latin typeface="Droid Sans" pitchFamily="34" charset="0"/>
                <a:ea typeface="Droid Sans" pitchFamily="34" charset="0"/>
                <a:cs typeface="Droid Sans" pitchFamily="34" charset="0"/>
              </a:rPr>
              <a:t>correr riscos</a:t>
            </a:r>
            <a:r>
              <a:rPr lang="pt-PT" sz="20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, os indivíduos necessitam de ter sensibilidade social, capacidades, e hábitos necessários para avaliar contingências sociais.</a:t>
            </a:r>
          </a:p>
          <a:p>
            <a:pPr marL="0" indent="0" algn="just" fontAlgn="auto">
              <a:buClrTx/>
              <a:buSzPct val="100000"/>
              <a:buFont typeface="Wingdings" pitchFamily="2" charset="2"/>
              <a:buChar char="§"/>
              <a:defRPr/>
            </a:pPr>
            <a:endParaRPr lang="pt-PT" sz="1800" dirty="0" smtClean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276350" y="1335088"/>
            <a:ext cx="10709275" cy="4595812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A prática de confiar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requer uma vasta variedade de conhecimentos sociais,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000" dirty="0">
                <a:latin typeface="Droid Sans" pitchFamily="34" charset="0"/>
                <a:ea typeface="Droid Sans" pitchFamily="34" charset="0"/>
                <a:cs typeface="Droid Sans" pitchFamily="34" charset="0"/>
              </a:rPr>
              <a:t>conhecimentos culturais e sensibilidade.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484313" y="533400"/>
            <a:ext cx="10018712" cy="755650"/>
          </a:xfrm>
        </p:spPr>
        <p:txBody>
          <a:bodyPr/>
          <a:lstStyle/>
          <a:p>
            <a:pPr algn="l"/>
            <a:r>
              <a:rPr lang="pt-PT" sz="2800" smtClean="0">
                <a:ln>
                  <a:noFill/>
                </a:ln>
                <a:latin typeface="Droid Sans" pitchFamily="34" charset="0"/>
                <a:cs typeface="Droid Sans" pitchFamily="34" charset="0"/>
              </a:rPr>
              <a:t>	Cultura – algumas notas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00200" y="962025"/>
            <a:ext cx="10018713" cy="5514975"/>
          </a:xfrm>
        </p:spPr>
        <p:txBody>
          <a:bodyPr rtlCol="0">
            <a:noAutofit/>
          </a:bodyPr>
          <a:lstStyle/>
          <a:p>
            <a:pPr algn="just" fontAlgn="auto">
              <a:buClrTx/>
              <a:buSzPct val="100000"/>
              <a:buFont typeface="Wingdings" pitchFamily="2" charset="2"/>
              <a:buChar char="§"/>
              <a:defRPr/>
            </a:pPr>
            <a:r>
              <a:rPr lang="pt-PT" sz="18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Um código cultural significa mais que ser capaz de aplicá-lo mecanicamente em situações padrão. Também significa ter a capacidade de as elaborar, modificar ou adaptar a novas situações (</a:t>
            </a:r>
            <a:r>
              <a:rPr lang="pt-PT" sz="1800" dirty="0" err="1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Sewell</a:t>
            </a:r>
            <a:r>
              <a:rPr lang="pt-PT" sz="18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, 1999).</a:t>
            </a:r>
          </a:p>
          <a:p>
            <a:pPr marL="0" indent="0" algn="just" fontAlgn="auto">
              <a:buClrTx/>
              <a:buSzPct val="100000"/>
              <a:buFont typeface="Wingdings" pitchFamily="2" charset="2"/>
              <a:buChar char="§"/>
              <a:defRPr/>
            </a:pPr>
            <a:endParaRPr lang="pt-PT" sz="1800" dirty="0" smtClean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buClrTx/>
              <a:buSzPct val="100000"/>
              <a:buFont typeface="Wingdings" pitchFamily="2" charset="2"/>
              <a:buChar char="§"/>
              <a:defRPr/>
            </a:pPr>
            <a:r>
              <a:rPr lang="pt-PT" sz="18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Não existem diferentes culturas: há diferentes modos de mobilizar e utilizar cultura, diferentes modos de ligar a cultura à ação (</a:t>
            </a:r>
            <a:r>
              <a:rPr lang="pt-PT" sz="1800" dirty="0" err="1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Swidler</a:t>
            </a:r>
            <a:r>
              <a:rPr lang="pt-PT" sz="18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, 2003). </a:t>
            </a:r>
          </a:p>
          <a:p>
            <a:pPr marL="0" indent="0" algn="just" fontAlgn="auto">
              <a:buClrTx/>
              <a:buSzPct val="100000"/>
              <a:buFont typeface="Wingdings" pitchFamily="2" charset="2"/>
              <a:buChar char="§"/>
              <a:defRPr/>
            </a:pPr>
            <a:endParaRPr lang="pt-PT" sz="1800" dirty="0" smtClean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  <a:p>
            <a:pPr algn="just" fontAlgn="auto">
              <a:buClrTx/>
              <a:buSzPct val="100000"/>
              <a:buFont typeface="Wingdings" pitchFamily="2" charset="2"/>
              <a:buChar char="§"/>
              <a:defRPr/>
            </a:pPr>
            <a:r>
              <a:rPr lang="pt-PT" sz="1800" dirty="0" err="1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Giddens</a:t>
            </a:r>
            <a:r>
              <a:rPr lang="pt-PT" sz="1800" dirty="0" smtClean="0">
                <a:latin typeface="Droid Sans" pitchFamily="34" charset="0"/>
                <a:ea typeface="Droid Sans" pitchFamily="34" charset="0"/>
                <a:cs typeface="Droid Sans" pitchFamily="34" charset="0"/>
              </a:rPr>
              <a:t> (1990) defende que a confiança pré-moderna se baseia nos laços familiares, enquanto que a confiança moderna se baseia nos laços de amizade.   </a:t>
            </a:r>
            <a:endParaRPr lang="pt-PT" sz="1800" dirty="0">
              <a:latin typeface="Droid Sans" pitchFamily="34" charset="0"/>
              <a:ea typeface="Droid Sans" pitchFamily="34" charset="0"/>
              <a:cs typeface="Droid Sans" pitchFamily="34" charset="0"/>
            </a:endParaRPr>
          </a:p>
        </p:txBody>
      </p:sp>
      <p:sp>
        <p:nvSpPr>
          <p:cNvPr id="13316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870F1-3B69-444F-9B73-71541D4FE8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Paralaxe</Template>
  <TotalTime>8166</TotalTime>
  <Words>2123</Words>
  <Application>Microsoft Office PowerPoint</Application>
  <PresentationFormat>Custom</PresentationFormat>
  <Paragraphs>298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Paralaxe</vt:lpstr>
      <vt:lpstr>Slide 1</vt:lpstr>
      <vt:lpstr>Índice</vt:lpstr>
      <vt:lpstr>O que é Confiança</vt:lpstr>
      <vt:lpstr>Slide 4</vt:lpstr>
      <vt:lpstr>Introdução</vt:lpstr>
      <vt:lpstr>Introdução</vt:lpstr>
      <vt:lpstr>Conceitos teóricos a reter</vt:lpstr>
      <vt:lpstr>Agência – algumas notas</vt:lpstr>
      <vt:lpstr> Cultura – algumas notas</vt:lpstr>
      <vt:lpstr> Poder – algumas notas</vt:lpstr>
      <vt:lpstr>Metodologia</vt:lpstr>
      <vt:lpstr>GlobeWear – algumas notas</vt:lpstr>
      <vt:lpstr>GlobeWear – algumas notas</vt:lpstr>
      <vt:lpstr>Estrutura Organizacional</vt:lpstr>
      <vt:lpstr> O processo de Produção</vt:lpstr>
      <vt:lpstr>Relações entre a Sede e as Subsidiárias</vt:lpstr>
      <vt:lpstr>Fase da Normalização</vt:lpstr>
      <vt:lpstr>Confiança Normativa dos Jordanianos</vt:lpstr>
      <vt:lpstr>Confiança Normativa dos Jordanianos</vt:lpstr>
      <vt:lpstr>Confiança Calculista Paternalista dos israelitas</vt:lpstr>
      <vt:lpstr>Conflito de Estratégias</vt:lpstr>
      <vt:lpstr>A Fase da Agitação Política – Inversão de Estratégias</vt:lpstr>
      <vt:lpstr>Israelitas – De Calculista a Confiança Normativa Jordanianos – De Confiança Normativa a Calculista</vt:lpstr>
      <vt:lpstr>Limites de Confiança</vt:lpstr>
      <vt:lpstr>Conclusões</vt:lpstr>
      <vt:lpstr>Slide 26</vt:lpstr>
      <vt:lpstr>Conclusões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susana veiga</dc:creator>
  <cp:lastModifiedBy>sbento</cp:lastModifiedBy>
  <cp:revision>86</cp:revision>
  <dcterms:created xsi:type="dcterms:W3CDTF">2016-03-13T01:06:25Z</dcterms:created>
  <dcterms:modified xsi:type="dcterms:W3CDTF">2016-04-26T16:49:44Z</dcterms:modified>
</cp:coreProperties>
</file>